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B0501-6B9F-4353-8750-9F28B5292C59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FFF75-76E1-4048-9700-B2FD35D85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21669-EF93-430A-B1DD-5699F8CE38F5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21669-EF93-430A-B1DD-5699F8CE38F5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21669-EF93-430A-B1DD-5699F8CE38F5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21669-EF93-430A-B1DD-5699F8CE38F5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21669-EF93-430A-B1DD-5699F8CE38F5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21669-EF93-430A-B1DD-5699F8CE38F5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21669-EF93-430A-B1DD-5699F8CE38F5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21669-EF93-430A-B1DD-5699F8CE38F5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21669-EF93-430A-B1DD-5699F8CE38F5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70BB-3BA6-484B-91F5-5EC5F347B52F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DD4D-775F-4679-8DB5-F94DCAA6B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70BB-3BA6-484B-91F5-5EC5F347B52F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DD4D-775F-4679-8DB5-F94DCAA6B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70BB-3BA6-484B-91F5-5EC5F347B52F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DD4D-775F-4679-8DB5-F94DCAA6B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DR. RAAFAT MOHAMED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942CAD-0146-4F0A-A6E9-FDCD3CB93C85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7A52D-8C99-40D6-BE92-43CC4438694D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50AAB-EB95-4364-8E5B-452E68B06BD6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86B2C-51BF-49D9-9770-3BDBFF08C90E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70BB-3BA6-484B-91F5-5EC5F347B52F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DD4D-775F-4679-8DB5-F94DCAA6B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70BB-3BA6-484B-91F5-5EC5F347B52F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DD4D-775F-4679-8DB5-F94DCAA6B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70BB-3BA6-484B-91F5-5EC5F347B52F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DD4D-775F-4679-8DB5-F94DCAA6B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70BB-3BA6-484B-91F5-5EC5F347B52F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DD4D-775F-4679-8DB5-F94DCAA6B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70BB-3BA6-484B-91F5-5EC5F347B52F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DD4D-775F-4679-8DB5-F94DCAA6B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70BB-3BA6-484B-91F5-5EC5F347B52F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DD4D-775F-4679-8DB5-F94DCAA6B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70BB-3BA6-484B-91F5-5EC5F347B52F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DD4D-775F-4679-8DB5-F94DCAA6B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70BB-3BA6-484B-91F5-5EC5F347B52F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DD4D-775F-4679-8DB5-F94DCAA6B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70BB-3BA6-484B-91F5-5EC5F347B52F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7DD4D-775F-4679-8DB5-F94DCAA6B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4"/>
          <p:cNvSpPr/>
          <p:nvPr/>
        </p:nvSpPr>
        <p:spPr>
          <a:xfrm>
            <a:off x="386751" y="2143116"/>
            <a:ext cx="837049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err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Paragonimus</a:t>
            </a:r>
            <a:r>
              <a:rPr lang="en-US" sz="5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cap="none" spc="0" dirty="0" err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westermani</a:t>
            </a:r>
            <a:endParaRPr lang="en-US" sz="5400" b="1" i="1" cap="none" spc="0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b="1" i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36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(Oriental lung fluke)</a:t>
            </a:r>
            <a:endParaRPr lang="en-US" sz="3600" b="1" cap="none" spc="0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188913"/>
            <a:ext cx="8351838" cy="6334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1- Detection of </a:t>
            </a:r>
            <a:r>
              <a:rPr lang="en-US" sz="3200" i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Paragonimus</a:t>
            </a:r>
            <a:r>
              <a:rPr lang="en-US" sz="32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eggs</a:t>
            </a:r>
          </a:p>
        </p:txBody>
      </p:sp>
      <p:pic>
        <p:nvPicPr>
          <p:cNvPr id="7" name="Content Placeholder 6" descr="imag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7308304" y="980728"/>
            <a:ext cx="1371600" cy="1965325"/>
          </a:xfrm>
          <a:noFill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7544" y="1052736"/>
            <a:ext cx="475320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>
                <a:solidFill>
                  <a:srgbClr val="A50021"/>
                </a:solidFill>
              </a:rPr>
              <a:t>S :</a:t>
            </a:r>
            <a:r>
              <a:rPr lang="en-US" sz="2800">
                <a:solidFill>
                  <a:srgbClr val="000099"/>
                </a:solidFill>
              </a:rPr>
              <a:t> 90 X 55 µ </a:t>
            </a:r>
            <a:endParaRPr lang="ar-EG" sz="280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7544" y="1556792"/>
            <a:ext cx="756084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800" dirty="0">
                <a:solidFill>
                  <a:srgbClr val="A50021"/>
                </a:solidFill>
              </a:rPr>
              <a:t>S : </a:t>
            </a:r>
            <a:r>
              <a:rPr lang="en-US" sz="2800" dirty="0">
                <a:solidFill>
                  <a:srgbClr val="000099"/>
                </a:solidFill>
              </a:rPr>
              <a:t>oval, thick-shelled, </a:t>
            </a:r>
            <a:r>
              <a:rPr lang="en-US" sz="2800" dirty="0" err="1" smtClean="0">
                <a:solidFill>
                  <a:srgbClr val="000099"/>
                </a:solidFill>
              </a:rPr>
              <a:t>opercutated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</a:rPr>
              <a:t>at one pole,</a:t>
            </a:r>
          </a:p>
          <a:p>
            <a:pPr algn="l" rtl="0">
              <a:lnSpc>
                <a:spcPct val="80000"/>
              </a:lnSpc>
            </a:pPr>
            <a:r>
              <a:rPr lang="en-US" sz="2800" dirty="0">
                <a:solidFill>
                  <a:srgbClr val="000099"/>
                </a:solidFill>
              </a:rPr>
              <a:t>    thickened at the other pole</a:t>
            </a:r>
            <a:endParaRPr lang="ar-EG" sz="28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552" y="2204864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A50021"/>
                </a:solidFill>
              </a:rPr>
              <a:t>C :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smtClean="0">
                <a:solidFill>
                  <a:srgbClr val="000099"/>
                </a:solidFill>
              </a:rPr>
              <a:t>brown     </a:t>
            </a:r>
            <a:r>
              <a:rPr lang="en-US" sz="2800" dirty="0" smtClean="0">
                <a:solidFill>
                  <a:srgbClr val="A50021"/>
                </a:solidFill>
              </a:rPr>
              <a:t>C :</a:t>
            </a:r>
            <a:r>
              <a:rPr lang="en-US" sz="2800" dirty="0" smtClean="0">
                <a:solidFill>
                  <a:srgbClr val="000099"/>
                </a:solidFill>
              </a:rPr>
              <a:t> immature ovum</a:t>
            </a:r>
            <a:endParaRPr lang="en-US" sz="2800" dirty="0">
              <a:solidFill>
                <a:srgbClr val="000099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7090816" y="1339503"/>
            <a:ext cx="433388" cy="43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595641" y="2852391"/>
            <a:ext cx="503238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75856" y="908720"/>
            <a:ext cx="37449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dirty="0"/>
              <a:t>In sputum or stool</a:t>
            </a:r>
            <a:endParaRPr lang="ar-EG" sz="2800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03550"/>
            <a:ext cx="8496300" cy="633412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2- Immunodiagnostic Tests</a:t>
            </a:r>
          </a:p>
        </p:txBody>
      </p:sp>
      <p:pic>
        <p:nvPicPr>
          <p:cNvPr id="16" name="Picture 4" descr="ELISA plate"/>
          <p:cNvPicPr>
            <a:picLocks noChangeAspect="1" noChangeArrowheads="1"/>
          </p:cNvPicPr>
          <p:nvPr/>
        </p:nvPicPr>
        <p:blipFill>
          <a:blip r:embed="rId3" cstate="print">
            <a:lum contrast="48000"/>
          </a:blip>
          <a:srcRect/>
          <a:stretch>
            <a:fillRect/>
          </a:stretch>
        </p:blipFill>
        <p:spPr>
          <a:xfrm>
            <a:off x="250825" y="4587875"/>
            <a:ext cx="1801813" cy="1350962"/>
          </a:xfrm>
          <a:prstGeom prst="rect">
            <a:avLst/>
          </a:prstGeom>
          <a:noFill/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6027737"/>
            <a:ext cx="2305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ELISA plate</a:t>
            </a:r>
          </a:p>
        </p:txBody>
      </p:sp>
      <p:pic>
        <p:nvPicPr>
          <p:cNvPr id="18" name="Picture 7" descr="indirect ELISA 4"/>
          <p:cNvPicPr>
            <a:picLocks noChangeAspect="1" noChangeArrowheads="1"/>
          </p:cNvPicPr>
          <p:nvPr/>
        </p:nvPicPr>
        <p:blipFill>
          <a:blip r:embed="rId4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7813675" y="4876800"/>
            <a:ext cx="1079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indirect ELISA 1"/>
          <p:cNvPicPr>
            <a:picLocks noChangeAspect="1" noChangeArrowheads="1"/>
          </p:cNvPicPr>
          <p:nvPr/>
        </p:nvPicPr>
        <p:blipFill>
          <a:blip r:embed="rId5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197100" y="4803775"/>
            <a:ext cx="113188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indirect ELISA 2"/>
          <p:cNvPicPr>
            <a:picLocks noChangeAspect="1" noChangeArrowheads="1"/>
          </p:cNvPicPr>
          <p:nvPr/>
        </p:nvPicPr>
        <p:blipFill>
          <a:blip r:embed="rId6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068763" y="4876800"/>
            <a:ext cx="11525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3419475" y="559593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V="1">
            <a:off x="5292725" y="5595937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7164388" y="5595937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276600" y="523557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5076825" y="5164137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7019925" y="5164137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124075" y="6027737"/>
            <a:ext cx="6769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Coating well with </a:t>
            </a:r>
            <a:r>
              <a:rPr lang="en-US" sz="2400" i="1"/>
              <a:t>Paragonimus </a:t>
            </a:r>
            <a:r>
              <a:rPr lang="en-US" sz="2400"/>
              <a:t>Ag </a:t>
            </a:r>
            <a:r>
              <a:rPr lang="en-US" sz="2400">
                <a:solidFill>
                  <a:srgbClr val="000099"/>
                </a:solidFill>
              </a:rPr>
              <a:t>to detect anti-</a:t>
            </a:r>
            <a:r>
              <a:rPr lang="en-US" sz="2400" i="1">
                <a:solidFill>
                  <a:srgbClr val="000099"/>
                </a:solidFill>
              </a:rPr>
              <a:t>Paragonimus</a:t>
            </a:r>
            <a:r>
              <a:rPr lang="en-US" sz="2400">
                <a:solidFill>
                  <a:srgbClr val="000099"/>
                </a:solidFill>
              </a:rPr>
              <a:t> Ab in patient’s serum</a:t>
            </a:r>
          </a:p>
        </p:txBody>
      </p:sp>
      <p:pic>
        <p:nvPicPr>
          <p:cNvPr id="28" name="Picture 30" descr="indirect ELISA 3"/>
          <p:cNvPicPr>
            <a:picLocks noChangeAspect="1" noChangeArrowheads="1"/>
          </p:cNvPicPr>
          <p:nvPr/>
        </p:nvPicPr>
        <p:blipFill>
          <a:blip r:embed="rId7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868988" y="4876800"/>
            <a:ext cx="11525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3850" y="3579812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/>
              <a:t>a- Enzyme-linked Immunosorbent Assay (ELISA)</a:t>
            </a:r>
            <a:endParaRPr lang="en-US" sz="2000"/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4464050" y="5129212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924300" y="4156075"/>
            <a:ext cx="1439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Patient’s serum</a:t>
            </a:r>
            <a:endParaRPr lang="ar-EG" sz="240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435600" y="4156075"/>
            <a:ext cx="18716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Ab linked to enzyme</a:t>
            </a:r>
            <a:endParaRPr lang="ar-EG" sz="240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191250" y="5200650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631113" y="4443412"/>
            <a:ext cx="1512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substrate</a:t>
            </a:r>
            <a:endParaRPr lang="ar-EG" sz="2400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8242300" y="5129212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835150" y="4156075"/>
            <a:ext cx="2016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Paragonimus Ag</a:t>
            </a:r>
            <a:endParaRPr lang="ar-EG" sz="2400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2590006" y="5056981"/>
            <a:ext cx="3635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  <p:bldP spid="15" grpId="0" animBg="1"/>
      <p:bldP spid="17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9" grpId="0"/>
      <p:bldP spid="31" grpId="0"/>
      <p:bldP spid="32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8642350" cy="4967287"/>
          </a:xfrm>
        </p:spPr>
        <p:txBody>
          <a:bodyPr/>
          <a:lstStyle/>
          <a:p>
            <a:pPr algn="l" rtl="0" eaLnBrk="1" hangingPunct="1">
              <a:buFontTx/>
              <a:buNone/>
            </a:pPr>
            <a:endParaRPr lang="en-US" sz="2000" smtClean="0">
              <a:solidFill>
                <a:srgbClr val="003399"/>
              </a:solidFill>
            </a:endParaRPr>
          </a:p>
          <a:p>
            <a:pPr algn="l" rtl="0" eaLnBrk="1" hangingPunct="1">
              <a:buFontTx/>
              <a:buNone/>
            </a:pPr>
            <a:endParaRPr lang="en-US" sz="2000" smtClean="0">
              <a:solidFill>
                <a:srgbClr val="003399"/>
              </a:solidFill>
            </a:endParaRPr>
          </a:p>
          <a:p>
            <a:pPr algn="l" rtl="0" eaLnBrk="1" hangingPunct="1">
              <a:buFontTx/>
              <a:buNone/>
            </a:pPr>
            <a:endParaRPr lang="en-US" sz="1600" u="sng" smtClean="0">
              <a:solidFill>
                <a:srgbClr val="003399"/>
              </a:solidFill>
            </a:endParaRPr>
          </a:p>
          <a:p>
            <a:pPr algn="l" rtl="0" eaLnBrk="1" hangingPunct="1">
              <a:buFontTx/>
              <a:buNone/>
            </a:pPr>
            <a:endParaRPr lang="en-US" sz="5400" u="sng" smtClean="0"/>
          </a:p>
          <a:p>
            <a:pPr algn="l" rtl="0" eaLnBrk="1" hangingPunct="1">
              <a:buFontTx/>
              <a:buNone/>
            </a:pPr>
            <a:endParaRPr lang="en-US" sz="1800" u="sng" smtClean="0"/>
          </a:p>
          <a:p>
            <a:pPr algn="l" rtl="0" eaLnBrk="1" hangingPunct="1">
              <a:buFontTx/>
              <a:buNone/>
            </a:pPr>
            <a:endParaRPr lang="en-US" sz="1800" u="sng" smtClean="0"/>
          </a:p>
          <a:p>
            <a:pPr algn="l" rtl="0" eaLnBrk="1" hangingPunct="1">
              <a:buFontTx/>
              <a:buNone/>
            </a:pPr>
            <a:endParaRPr lang="en-US" sz="1800" u="sng" smtClean="0"/>
          </a:p>
          <a:p>
            <a:pPr algn="l" rtl="0" eaLnBrk="1" hangingPunct="1">
              <a:buFontTx/>
              <a:buNone/>
            </a:pPr>
            <a:endParaRPr lang="en-US" sz="1800" u="sng" smtClean="0"/>
          </a:p>
          <a:p>
            <a:pPr algn="l" rtl="0" eaLnBrk="1" hangingPunct="1">
              <a:buFontTx/>
              <a:buNone/>
            </a:pPr>
            <a:endParaRPr lang="en-US" sz="2400" smtClean="0">
              <a:solidFill>
                <a:srgbClr val="000066"/>
              </a:solidFill>
            </a:endParaRPr>
          </a:p>
          <a:p>
            <a:pPr algn="l" rtl="0" eaLnBrk="1" hangingPunct="1">
              <a:buFontTx/>
              <a:buNone/>
            </a:pPr>
            <a:endParaRPr lang="en-US" sz="1200" smtClean="0">
              <a:solidFill>
                <a:srgbClr val="000066"/>
              </a:solidFill>
            </a:endParaRPr>
          </a:p>
          <a:p>
            <a:pPr algn="l" rtl="0" eaLnBrk="1" hangingPunct="1">
              <a:buFontTx/>
              <a:buNone/>
            </a:pPr>
            <a:endParaRPr lang="en-US" sz="2800" smtClean="0">
              <a:solidFill>
                <a:srgbClr val="000066"/>
              </a:solidFill>
            </a:endParaRPr>
          </a:p>
          <a:p>
            <a:pPr algn="l" rtl="0" eaLnBrk="1" hangingPunct="1">
              <a:buFontTx/>
              <a:buNone/>
            </a:pPr>
            <a:endParaRPr lang="en-US" sz="1200" u="sng" smtClean="0">
              <a:solidFill>
                <a:srgbClr val="008000"/>
              </a:solidFill>
            </a:endParaRPr>
          </a:p>
          <a:p>
            <a:pPr algn="l" rtl="0" eaLnBrk="1" hangingPunct="1">
              <a:buFontTx/>
              <a:buNone/>
            </a:pPr>
            <a:endParaRPr lang="en-US" sz="2800" u="sng" smtClean="0">
              <a:solidFill>
                <a:srgbClr val="008000"/>
              </a:solidFill>
            </a:endParaRPr>
          </a:p>
          <a:p>
            <a:pPr algn="l" rtl="0" eaLnBrk="1" hangingPunct="1">
              <a:buFontTx/>
              <a:buNone/>
            </a:pPr>
            <a:endParaRPr lang="en-US" sz="1800" u="sng" smtClean="0">
              <a:solidFill>
                <a:srgbClr val="33CC33"/>
              </a:solidFill>
            </a:endParaRPr>
          </a:p>
          <a:p>
            <a:pPr algn="l" rtl="0" eaLnBrk="1" hangingPunct="1">
              <a:buFontTx/>
              <a:buNone/>
            </a:pPr>
            <a:endParaRPr lang="en-US" sz="1800" u="sng" smtClean="0"/>
          </a:p>
          <a:p>
            <a:pPr algn="l" rtl="0" eaLnBrk="1" hangingPunct="1">
              <a:buFontTx/>
              <a:buNone/>
            </a:pPr>
            <a:endParaRPr lang="en-US" sz="2000" smtClean="0"/>
          </a:p>
        </p:txBody>
      </p:sp>
      <p:pic>
        <p:nvPicPr>
          <p:cNvPr id="40966" name="Picture 6" descr="elisa plat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>
          <a:xfrm>
            <a:off x="251520" y="692696"/>
            <a:ext cx="1738313" cy="1150938"/>
          </a:xfrm>
          <a:noFill/>
        </p:spPr>
      </p:pic>
      <p:pic>
        <p:nvPicPr>
          <p:cNvPr id="40968" name="Picture 8" descr="ELISA test -3"/>
          <p:cNvPicPr>
            <a:picLocks noChangeAspect="1" noChangeArrowheads="1"/>
          </p:cNvPicPr>
          <p:nvPr/>
        </p:nvPicPr>
        <p:blipFill>
          <a:blip r:embed="rId3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2339975" y="907778"/>
            <a:ext cx="1079500" cy="7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ELISA test -2"/>
          <p:cNvPicPr>
            <a:picLocks noChangeAspect="1" noChangeArrowheads="1"/>
          </p:cNvPicPr>
          <p:nvPr/>
        </p:nvPicPr>
        <p:blipFill>
          <a:blip r:embed="rId4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4140200" y="909365"/>
            <a:ext cx="1152525" cy="79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 descr="ELISA test -1"/>
          <p:cNvPicPr>
            <a:picLocks noChangeAspect="1" noChangeArrowheads="1"/>
          </p:cNvPicPr>
          <p:nvPr/>
        </p:nvPicPr>
        <p:blipFill>
          <a:blip r:embed="rId5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6084888" y="836341"/>
            <a:ext cx="1125537" cy="9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 descr="ELISA test"/>
          <p:cNvPicPr>
            <a:picLocks noChangeAspect="1" noChangeArrowheads="1"/>
          </p:cNvPicPr>
          <p:nvPr/>
        </p:nvPicPr>
        <p:blipFill>
          <a:blip r:embed="rId6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7812088" y="836341"/>
            <a:ext cx="1152525" cy="9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3492500" y="169994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5292725" y="169994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7235825" y="1699940"/>
            <a:ext cx="57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3348038" y="1268140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5219700" y="126814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7164388" y="1268140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1907704" y="1844824"/>
            <a:ext cx="7019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Coating well with anti-</a:t>
            </a:r>
            <a:r>
              <a:rPr lang="en-US" sz="2400" i="1" dirty="0"/>
              <a:t>Paragonimus </a:t>
            </a:r>
            <a:r>
              <a:rPr lang="en-US" sz="2400" dirty="0" err="1"/>
              <a:t>Ab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99"/>
                </a:solidFill>
              </a:rPr>
              <a:t>to detect </a:t>
            </a:r>
            <a:r>
              <a:rPr lang="en-US" sz="2400" i="1" dirty="0">
                <a:solidFill>
                  <a:srgbClr val="000099"/>
                </a:solidFill>
              </a:rPr>
              <a:t>Paragonimus </a:t>
            </a:r>
            <a:r>
              <a:rPr lang="en-US" sz="2400" dirty="0">
                <a:solidFill>
                  <a:srgbClr val="000099"/>
                </a:solidFill>
              </a:rPr>
              <a:t> Ag in patient’s serum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374900" y="475978"/>
            <a:ext cx="93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000"/>
              <a:t>MAb</a:t>
            </a:r>
            <a:endParaRPr lang="ar-EG" sz="2000"/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2625725" y="1161778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4498975" y="1161778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515100" y="1160190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8315325" y="1088753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631113" y="402953"/>
            <a:ext cx="151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000"/>
              <a:t>substrate</a:t>
            </a:r>
            <a:endParaRPr lang="ar-EG" sz="200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959225" y="188640"/>
            <a:ext cx="1439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000"/>
              <a:t>Patient’s serum</a:t>
            </a:r>
            <a:endParaRPr lang="ar-EG" sz="2000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688013" y="188640"/>
            <a:ext cx="18716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000"/>
              <a:t>Ab linked to enzyme</a:t>
            </a:r>
            <a:endParaRPr lang="ar-EG" sz="2000"/>
          </a:p>
        </p:txBody>
      </p:sp>
      <p:pic>
        <p:nvPicPr>
          <p:cNvPr id="67" name="Picture 7" descr="F:\Text pictures\complement fixation 2.jp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556694" y="4797152"/>
            <a:ext cx="81438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5" descr="F:\Text pictures\complement fixation 2 - Copy (5).jpg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699569" y="4437509"/>
            <a:ext cx="508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7" descr="F:\Text pictures\complement fixation 2.jp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660480" y="4581128"/>
            <a:ext cx="8143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8" descr="F:\Text pictures\complement fixation 2 - Copy (3).jpg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491880" y="4797152"/>
            <a:ext cx="80486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" descr="F:\Text pictures\complement fixation 2 - Copy (2).jpg"/>
          <p:cNvPicPr>
            <a:picLocks noChangeAspect="1" noChangeArrowheads="1"/>
          </p:cNvPicPr>
          <p:nvPr/>
        </p:nvPicPr>
        <p:blipFill>
          <a:blip r:embed="rId10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884368" y="4581128"/>
            <a:ext cx="835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" descr="F:\Text pictures\complement fixation 2 - Copy (5).jpg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04248" y="4293096"/>
            <a:ext cx="5032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11"/>
          <p:cNvSpPr txBox="1">
            <a:spLocks noChangeArrowheads="1"/>
          </p:cNvSpPr>
          <p:nvPr/>
        </p:nvSpPr>
        <p:spPr bwMode="auto">
          <a:xfrm>
            <a:off x="612006" y="4005709"/>
            <a:ext cx="205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i="1">
                <a:solidFill>
                  <a:srgbClr val="008000"/>
                </a:solidFill>
              </a:rPr>
              <a:t>Paragonimus </a:t>
            </a:r>
            <a:r>
              <a:rPr lang="en-US" sz="2400">
                <a:solidFill>
                  <a:srgbClr val="008000"/>
                </a:solidFill>
              </a:rPr>
              <a:t>antigen</a:t>
            </a:r>
            <a:endParaRPr lang="ar-EG" sz="2400">
              <a:solidFill>
                <a:srgbClr val="008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15469" y="4940746"/>
            <a:ext cx="144462" cy="14446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dirty="0">
              <a:solidFill>
                <a:srgbClr val="00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7020744" y="4940746"/>
            <a:ext cx="144462" cy="14446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dirty="0">
              <a:solidFill>
                <a:srgbClr val="000000"/>
              </a:solidFill>
            </a:endParaRPr>
          </a:p>
        </p:txBody>
      </p:sp>
      <p:sp>
        <p:nvSpPr>
          <p:cNvPr id="76" name="TextBox 14"/>
          <p:cNvSpPr txBox="1">
            <a:spLocks noChangeArrowheads="1"/>
          </p:cNvSpPr>
          <p:nvPr/>
        </p:nvSpPr>
        <p:spPr bwMode="auto">
          <a:xfrm>
            <a:off x="612006" y="4797871"/>
            <a:ext cx="1944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Complement </a:t>
            </a:r>
            <a:endParaRPr lang="ar-EG" sz="2400" dirty="0"/>
          </a:p>
        </p:txBody>
      </p:sp>
      <p:sp>
        <p:nvSpPr>
          <p:cNvPr id="77" name="TextBox 15"/>
          <p:cNvSpPr txBox="1">
            <a:spLocks noChangeArrowheads="1"/>
          </p:cNvSpPr>
          <p:nvPr/>
        </p:nvSpPr>
        <p:spPr bwMode="auto">
          <a:xfrm>
            <a:off x="251644" y="5301109"/>
            <a:ext cx="2447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000099"/>
                </a:solidFill>
              </a:rPr>
              <a:t>Antibodies in patient’s serum</a:t>
            </a:r>
            <a:endParaRPr lang="ar-EG" sz="2400">
              <a:solidFill>
                <a:srgbClr val="000099"/>
              </a:solidFill>
            </a:endParaRPr>
          </a:p>
        </p:txBody>
      </p:sp>
      <p:sp>
        <p:nvSpPr>
          <p:cNvPr id="78" name="TextBox 16"/>
          <p:cNvSpPr txBox="1">
            <a:spLocks noChangeArrowheads="1"/>
          </p:cNvSpPr>
          <p:nvPr/>
        </p:nvSpPr>
        <p:spPr bwMode="auto">
          <a:xfrm>
            <a:off x="539552" y="6237312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Fixation of complement</a:t>
            </a:r>
            <a:endParaRPr lang="ar-EG" sz="2400" dirty="0"/>
          </a:p>
        </p:txBody>
      </p:sp>
      <p:sp>
        <p:nvSpPr>
          <p:cNvPr id="79" name="TextBox 17"/>
          <p:cNvSpPr txBox="1">
            <a:spLocks noChangeArrowheads="1"/>
          </p:cNvSpPr>
          <p:nvPr/>
        </p:nvSpPr>
        <p:spPr bwMode="auto">
          <a:xfrm>
            <a:off x="5256213" y="6165304"/>
            <a:ext cx="3887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No fixation of complement</a:t>
            </a:r>
            <a:endParaRPr lang="ar-EG" sz="2400" dirty="0"/>
          </a:p>
        </p:txBody>
      </p:sp>
      <p:sp>
        <p:nvSpPr>
          <p:cNvPr id="80" name="TextBox 18"/>
          <p:cNvSpPr txBox="1">
            <a:spLocks noChangeArrowheads="1"/>
          </p:cNvSpPr>
          <p:nvPr/>
        </p:nvSpPr>
        <p:spPr bwMode="auto">
          <a:xfrm>
            <a:off x="4212456" y="5301109"/>
            <a:ext cx="25193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000099"/>
                </a:solidFill>
              </a:rPr>
              <a:t>No Antibodies in patient’s serum</a:t>
            </a:r>
            <a:endParaRPr lang="ar-EG" sz="2400">
              <a:solidFill>
                <a:srgbClr val="000099"/>
              </a:solidFill>
            </a:endParaRP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396106" y="2637284"/>
            <a:ext cx="8351838" cy="6334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spcBef>
                <a:spcPct val="20000"/>
              </a:spcBef>
              <a:defRPr/>
            </a:pPr>
            <a:r>
              <a:rPr lang="en-US" sz="3200" dirty="0"/>
              <a:t>2- Immunodiagnostic Tests</a:t>
            </a: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82" name="Picture 19" descr="F:\Text pictures\complement fixation 2 - Copy (4).jpg"/>
          <p:cNvPicPr>
            <a:picLocks noChangeAspect="1" noChangeArrowheads="1"/>
          </p:cNvPicPr>
          <p:nvPr/>
        </p:nvPicPr>
        <p:blipFill>
          <a:blip r:embed="rId11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44056" y="5373315"/>
            <a:ext cx="2571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8" descr="F:\Text pictures\complement fixation 2 - Copy (4) - Copy.jpg"/>
          <p:cNvPicPr>
            <a:picLocks noChangeAspect="1" noChangeArrowheads="1"/>
          </p:cNvPicPr>
          <p:nvPr/>
        </p:nvPicPr>
        <p:blipFill>
          <a:blip r:embed="rId1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15469" y="5590034"/>
            <a:ext cx="247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19"/>
          <p:cNvSpPr txBox="1">
            <a:spLocks noChangeArrowheads="1"/>
          </p:cNvSpPr>
          <p:nvPr/>
        </p:nvSpPr>
        <p:spPr bwMode="auto">
          <a:xfrm>
            <a:off x="467544" y="3284984"/>
            <a:ext cx="8353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/>
              <a:t>b- Complement fixation test (CFT) for antibody  detection in patient’s serum</a:t>
            </a:r>
            <a:endParaRPr lang="ar-EG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C -0.0007 0.04676 -0.00122 0.09352 -0.00139 0.11227 " pathEditMode="relative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17 0.01597 0.00052 0.03195 0 0.04213 C -0.00052 0.05232 0.00052 0.04792 -0.00261 0.06158 C -0.00573 0.07523 -0.0158 0.11412 -0.0184 0.12454 " pathEditMode="relative" ptsTypes="aaaA">
                                      <p:cBhvr>
                                        <p:cTn id="14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3.33333E-6 C -9.16667E-6 0.08125 -9.16667E-6 0.1625 -9.16667E-6 0.1949 " pathEditMode="relative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2 0.03449 -0.00226 0.06898 -0.00278 0.08264 " pathEditMode="relative" ptsTypes="aA">
                                      <p:cBhvr>
                                        <p:cTn id="20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7" grpId="0" animBg="1"/>
      <p:bldP spid="40978" grpId="0" animBg="1"/>
      <p:bldP spid="40979" grpId="0" animBg="1"/>
      <p:bldP spid="40983" grpId="0"/>
      <p:bldP spid="40984" grpId="0"/>
      <p:bldP spid="40985" grpId="0"/>
      <p:bldP spid="40987" grpId="0"/>
      <p:bldP spid="38" grpId="0"/>
      <p:bldP spid="43" grpId="0"/>
      <p:bldP spid="44" grpId="0"/>
      <p:bldP spid="45" grpId="0"/>
      <p:bldP spid="73" grpId="0"/>
      <p:bldP spid="74" grpId="0" animBg="1"/>
      <p:bldP spid="74" grpId="1" animBg="1"/>
      <p:bldP spid="75" grpId="0" animBg="1"/>
      <p:bldP spid="75" grpId="1" animBg="1"/>
      <p:bldP spid="76" grpId="0"/>
      <p:bldP spid="77" grpId="0"/>
      <p:bldP spid="78" grpId="0"/>
      <p:bldP spid="79" grpId="0"/>
      <p:bldP spid="80" grpId="0"/>
      <p:bldP spid="81" grpId="0" animBg="1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850" y="188913"/>
            <a:ext cx="8351838" cy="6334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spcBef>
                <a:spcPct val="20000"/>
              </a:spcBef>
              <a:defRPr/>
            </a:pPr>
            <a:r>
              <a:rPr lang="en-US" sz="3200" dirty="0"/>
              <a:t>Blood Film Examination</a:t>
            </a:r>
            <a:endParaRPr lang="en-US" sz="3200" kern="0" dirty="0">
              <a:latin typeface="+mn-lt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3688" y="836712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dirty="0">
                <a:solidFill>
                  <a:srgbClr val="006600"/>
                </a:solidFill>
              </a:rPr>
              <a:t>Eosinophilia </a:t>
            </a:r>
            <a:endParaRPr lang="ar-EG" sz="2800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9951" y="1341537"/>
            <a:ext cx="3384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6600"/>
                </a:solidFill>
              </a:rPr>
              <a:t>(20-25%)</a:t>
            </a:r>
            <a:endParaRPr lang="ar-EG" sz="2800">
              <a:solidFill>
                <a:srgbClr val="006600"/>
              </a:solidFill>
            </a:endParaRPr>
          </a:p>
        </p:txBody>
      </p:sp>
      <p:pic>
        <p:nvPicPr>
          <p:cNvPr id="6" name="Content Placeholder 5" descr="eosinophili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>
          <a:xfrm>
            <a:off x="5796136" y="908720"/>
            <a:ext cx="2376264" cy="1656184"/>
          </a:xfrm>
        </p:spPr>
      </p:pic>
      <p:pic>
        <p:nvPicPr>
          <p:cNvPr id="8" name="Picture 2" descr="C:\Users\Dr. Nadia El-Deeb\Documents\Pictures\12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3240360" cy="1597124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Picture 3" descr="mso626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l="52831" t="59601" r="1888" b="2463"/>
          <a:stretch>
            <a:fillRect/>
          </a:stretch>
        </p:blipFill>
        <p:spPr>
          <a:xfrm>
            <a:off x="323528" y="4437112"/>
            <a:ext cx="3096344" cy="1944216"/>
          </a:xfrm>
          <a:noFill/>
          <a:ln w="76200" cmpd="tri">
            <a:solidFill>
              <a:schemeClr val="accent1"/>
            </a:solidFill>
          </a:ln>
        </p:spPr>
      </p:pic>
      <p:pic>
        <p:nvPicPr>
          <p:cNvPr id="10" name="Picture 4" descr="mso700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 t="4597" r="66667"/>
          <a:stretch>
            <a:fillRect/>
          </a:stretch>
        </p:blipFill>
        <p:spPr>
          <a:xfrm rot="5400000">
            <a:off x="5040052" y="2384884"/>
            <a:ext cx="3024336" cy="410445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59113" y="333375"/>
            <a:ext cx="5699125" cy="649288"/>
          </a:xfrm>
          <a:gradFill rotWithShape="1">
            <a:gsLst>
              <a:gs pos="0">
                <a:srgbClr val="CC3300"/>
              </a:gs>
              <a:gs pos="50000">
                <a:schemeClr val="bg1"/>
              </a:gs>
              <a:gs pos="100000">
                <a:srgbClr val="CC33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Computerized tomography</a:t>
            </a:r>
          </a:p>
        </p:txBody>
      </p:sp>
      <p:pic>
        <p:nvPicPr>
          <p:cNvPr id="35846" name="Picture 6" descr="computer tomography CAT sc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2000" contrast="48000"/>
          </a:blip>
          <a:srcRect/>
          <a:stretch>
            <a:fillRect/>
          </a:stretch>
        </p:blipFill>
        <p:spPr>
          <a:xfrm>
            <a:off x="2339975" y="1268413"/>
            <a:ext cx="6673850" cy="3456731"/>
          </a:xfr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419475" y="1123950"/>
            <a:ext cx="482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800"/>
              <a:t>تصوير مقطعى يظهر على شاشة الكمبيتر</a:t>
            </a:r>
            <a:endParaRPr lang="en-US" sz="2800"/>
          </a:p>
        </p:txBody>
      </p:sp>
      <p:pic>
        <p:nvPicPr>
          <p:cNvPr id="35848" name="Picture 8" descr="lung X-r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323850" y="1268413"/>
            <a:ext cx="2095500" cy="1872555"/>
          </a:xfrm>
          <a:noFill/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95288" y="404813"/>
            <a:ext cx="2087562" cy="519112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chemeClr val="bg1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800" dirty="0"/>
              <a:t>Plain X-ray</a:t>
            </a:r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827088" y="2565400"/>
            <a:ext cx="144462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755650" y="2276475"/>
            <a:ext cx="144463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323850" y="5157788"/>
            <a:ext cx="8424863" cy="584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chemeClr val="bg1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3200" dirty="0"/>
              <a:t>Treatment 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700338" y="5732463"/>
            <a:ext cx="3671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Praziquantel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528" y="3212976"/>
            <a:ext cx="201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Adult </a:t>
            </a:r>
            <a:r>
              <a:rPr lang="en-US" sz="2400" i="1" dirty="0"/>
              <a:t>Paragonimus </a:t>
            </a:r>
            <a:r>
              <a:rPr lang="en-US" sz="2400" dirty="0"/>
              <a:t>worms</a:t>
            </a:r>
            <a:endParaRPr lang="ar-EG" sz="24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6092825"/>
            <a:ext cx="82089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6600"/>
                </a:solidFill>
              </a:rPr>
              <a:t>Adult worms may be expectorated after treatment</a:t>
            </a:r>
            <a:endParaRPr lang="ar-EG" sz="280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293096"/>
            <a:ext cx="89289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X-ray </a:t>
            </a:r>
            <a:r>
              <a:rPr lang="en-US" sz="2400" dirty="0" smtClean="0"/>
              <a:t>chest show patchy foci of fibrotic changes with ring shadows</a:t>
            </a:r>
            <a:endParaRPr lang="ar-S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4725144"/>
            <a:ext cx="77048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 &amp; MRI </a:t>
            </a:r>
            <a:r>
              <a:rPr lang="en-US" sz="2400" dirty="0" smtClean="0"/>
              <a:t>show cerebral cysts in cerebral paragonimiasis</a:t>
            </a:r>
            <a:endParaRPr lang="ar-SA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7" grpId="0"/>
      <p:bldP spid="35851" grpId="0" animBg="1"/>
      <p:bldP spid="35852" grpId="0" animBg="1"/>
      <p:bldP spid="35853" grpId="0" animBg="1"/>
      <p:bldP spid="35854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496300" cy="706437"/>
          </a:xfr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Epidemiology and Control</a:t>
            </a:r>
          </a:p>
        </p:txBody>
      </p:sp>
      <p:pic>
        <p:nvPicPr>
          <p:cNvPr id="8205" name="Picture 13" descr="crab eat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-6000" contrast="36000"/>
          </a:blip>
          <a:srcRect/>
          <a:stretch>
            <a:fillRect/>
          </a:stretch>
        </p:blipFill>
        <p:spPr>
          <a:xfrm>
            <a:off x="5508104" y="3284984"/>
            <a:ext cx="3240087" cy="3073400"/>
          </a:xfrm>
          <a:noFill/>
        </p:spPr>
      </p:pic>
      <p:pic>
        <p:nvPicPr>
          <p:cNvPr id="8200" name="Picture 8" descr="pig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7019925" y="1052513"/>
            <a:ext cx="180022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2060575"/>
            <a:ext cx="7164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Pigs and small animals are paratenic hosts.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2420938"/>
            <a:ext cx="66976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Paratenic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host: </a:t>
            </a:r>
            <a:r>
              <a:rPr lang="en-US" sz="2400" dirty="0">
                <a:solidFill>
                  <a:srgbClr val="006600"/>
                </a:solidFill>
              </a:rPr>
              <a:t>A host which carries the parasite in an arrested form.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908050"/>
            <a:ext cx="30972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/>
              <a:t>Epidemiology:</a:t>
            </a:r>
            <a:endParaRPr lang="ar-EG" sz="28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388" y="4365625"/>
            <a:ext cx="2160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/>
              <a:t>Control:</a:t>
            </a:r>
            <a:endParaRPr lang="ar-EG" sz="28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388" y="4725988"/>
            <a:ext cx="3636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0099"/>
                </a:solidFill>
              </a:rPr>
              <a:t>Treatment of cases.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388" y="5086350"/>
            <a:ext cx="4392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0099"/>
                </a:solidFill>
              </a:rPr>
              <a:t>Proper cooking of crabs, crayfish and shrimps.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9388" y="5805488"/>
            <a:ext cx="3024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0099"/>
                </a:solidFill>
              </a:rPr>
              <a:t>Health education.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388" y="6165850"/>
            <a:ext cx="2736850" cy="4619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dirty="0">
                <a:solidFill>
                  <a:srgbClr val="000099"/>
                </a:solidFill>
                <a:latin typeface="+mn-lt"/>
              </a:rPr>
              <a:t>Snail control.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0825" y="1341438"/>
            <a:ext cx="7200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Ingestion of raw or incompletely pickled, wine or brine-soaked infected crabs, crayfish &amp; shrimps </a:t>
            </a:r>
            <a:endParaRPr lang="ar-EG" sz="24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0825" y="3141663"/>
            <a:ext cx="540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Ingestion of metacercariae during preparation of these fish via contaminated hands or utensils</a:t>
            </a:r>
            <a:endParaRPr lang="ar-EG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/>
          <p:cNvSpPr txBox="1">
            <a:spLocks noChangeArrowheads="1"/>
          </p:cNvSpPr>
          <p:nvPr/>
        </p:nvSpPr>
        <p:spPr>
          <a:xfrm>
            <a:off x="468313" y="188913"/>
            <a:ext cx="8229600" cy="706437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chemeClr val="bg1"/>
              </a:gs>
              <a:gs pos="100000">
                <a:srgbClr val="009900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Larva migrans</a:t>
            </a:r>
          </a:p>
        </p:txBody>
      </p:sp>
      <p:sp>
        <p:nvSpPr>
          <p:cNvPr id="40" name="Rectangle 5"/>
          <p:cNvSpPr txBox="1">
            <a:spLocks noChangeArrowheads="1"/>
          </p:cNvSpPr>
          <p:nvPr/>
        </p:nvSpPr>
        <p:spPr>
          <a:xfrm>
            <a:off x="179388" y="1052513"/>
            <a:ext cx="8785225" cy="1223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Migration of larvae of nematodes in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unsuitable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hosts.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Larvae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cannot complete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their normal development into adults.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95288" y="4149725"/>
            <a:ext cx="3816350" cy="18573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/>
              <a:t>Invasion of human skin by filariform larvae of </a:t>
            </a:r>
            <a:r>
              <a:rPr lang="en-US" sz="2800" i="1">
                <a:solidFill>
                  <a:srgbClr val="000099"/>
                </a:solidFill>
              </a:rPr>
              <a:t>A.caninum</a:t>
            </a:r>
            <a:r>
              <a:rPr lang="en-US" sz="2800" i="1">
                <a:solidFill>
                  <a:srgbClr val="0033CC"/>
                </a:solidFill>
              </a:rPr>
              <a:t> </a:t>
            </a:r>
            <a:r>
              <a:rPr lang="en-US" sz="2800">
                <a:solidFill>
                  <a:srgbClr val="000099"/>
                </a:solidFill>
              </a:rPr>
              <a:t>&amp;</a:t>
            </a:r>
            <a:r>
              <a:rPr lang="en-US" sz="2800">
                <a:solidFill>
                  <a:srgbClr val="0033CC"/>
                </a:solidFill>
              </a:rPr>
              <a:t> </a:t>
            </a:r>
            <a:r>
              <a:rPr lang="en-US" sz="2800" i="1">
                <a:solidFill>
                  <a:srgbClr val="000099"/>
                </a:solidFill>
              </a:rPr>
              <a:t>A.braziliense</a:t>
            </a: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4859338" y="4149725"/>
            <a:ext cx="3600450" cy="18573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/>
              <a:t>Invasion of human viscera by larvae of </a:t>
            </a:r>
            <a:r>
              <a:rPr lang="en-US" sz="2800" i="1">
                <a:solidFill>
                  <a:srgbClr val="000099"/>
                </a:solidFill>
              </a:rPr>
              <a:t>Toxocara canis</a:t>
            </a:r>
            <a:r>
              <a:rPr lang="en-US" sz="2800" i="1">
                <a:solidFill>
                  <a:srgbClr val="0033CC"/>
                </a:solidFill>
              </a:rPr>
              <a:t> </a:t>
            </a:r>
            <a:r>
              <a:rPr lang="en-US" sz="2800">
                <a:solidFill>
                  <a:srgbClr val="000099"/>
                </a:solidFill>
              </a:rPr>
              <a:t>&amp; </a:t>
            </a:r>
            <a:r>
              <a:rPr lang="en-US" sz="2800" i="1">
                <a:solidFill>
                  <a:srgbClr val="000099"/>
                </a:solidFill>
              </a:rPr>
              <a:t>Toxocara cati</a:t>
            </a: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2339975" y="35004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468313" y="2420938"/>
            <a:ext cx="3816350" cy="95408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Cutaneous larva migrans</a:t>
            </a: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6659563" y="35004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859338" y="2420938"/>
            <a:ext cx="3527425" cy="95408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Visceral larva migrans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388" y="188913"/>
            <a:ext cx="5688012" cy="647700"/>
          </a:xfrm>
          <a:prstGeom prst="rect">
            <a:avLst/>
          </a:prstGeom>
          <a:gradFill rotWithShape="1">
            <a:gsLst>
              <a:gs pos="0">
                <a:srgbClr val="3C41FA"/>
              </a:gs>
              <a:gs pos="50000">
                <a:schemeClr val="bg1"/>
              </a:gs>
              <a:gs pos="100000">
                <a:srgbClr val="3C41F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0">
              <a:defRPr/>
            </a:pPr>
            <a:r>
              <a:rPr lang="en-US" sz="2800" b="1" dirty="0">
                <a:solidFill>
                  <a:schemeClr val="tx2"/>
                </a:solidFill>
              </a:rPr>
              <a:t>What happens when man ingests</a:t>
            </a:r>
          </a:p>
        </p:txBody>
      </p:sp>
      <p:pic>
        <p:nvPicPr>
          <p:cNvPr id="4" name="Picture 3" descr="cycle 1"/>
          <p:cNvPicPr>
            <a:picLocks noChangeAspect="1" noChangeArrowheads="1"/>
          </p:cNvPicPr>
          <p:nvPr/>
        </p:nvPicPr>
        <p:blipFill>
          <a:blip r:embed="rId3" cstate="print">
            <a:lum bright="-24000" contrast="48000"/>
          </a:blip>
          <a:srcRect/>
          <a:stretch>
            <a:fillRect/>
          </a:stretch>
        </p:blipFill>
        <p:spPr>
          <a:xfrm>
            <a:off x="1547813" y="1344613"/>
            <a:ext cx="5545137" cy="5213350"/>
          </a:xfrm>
          <a:prstGeom prst="rect">
            <a:avLst/>
          </a:prstGeom>
        </p:spPr>
      </p:pic>
      <p:pic>
        <p:nvPicPr>
          <p:cNvPr id="5" name="Picture 4" descr="right-sided heart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</a:blip>
          <a:srcRect/>
          <a:stretch>
            <a:fillRect/>
          </a:stretch>
        </p:blipFill>
        <p:spPr>
          <a:xfrm>
            <a:off x="7019925" y="1555750"/>
            <a:ext cx="1644650" cy="2016125"/>
          </a:xfrm>
          <a:prstGeom prst="rect">
            <a:avLst/>
          </a:prstGeom>
        </p:spPr>
      </p:pic>
      <p:pic>
        <p:nvPicPr>
          <p:cNvPr id="6" name="Picture 5" descr="ascaris egg"/>
          <p:cNvPicPr>
            <a:picLocks noChangeAspect="1" noChangeArrowheads="1"/>
          </p:cNvPicPr>
          <p:nvPr/>
        </p:nvPicPr>
        <p:blipFill>
          <a:blip r:embed="rId5" cstate="print">
            <a:lum bright="-30000" contrast="54000"/>
          </a:blip>
          <a:srcRect/>
          <a:stretch>
            <a:fillRect/>
          </a:stretch>
        </p:blipFill>
        <p:spPr>
          <a:xfrm>
            <a:off x="4572000" y="1052513"/>
            <a:ext cx="268288" cy="360362"/>
          </a:xfrm>
          <a:prstGeom prst="rect">
            <a:avLst/>
          </a:prstGeom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916238" y="4868863"/>
            <a:ext cx="287337" cy="73025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508625" y="5589588"/>
            <a:ext cx="71438" cy="215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24525" y="4508500"/>
            <a:ext cx="302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Venous  circulation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459788" y="1843088"/>
            <a:ext cx="71437" cy="215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156325" y="3067050"/>
            <a:ext cx="217488" cy="7143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572000" y="3284538"/>
            <a:ext cx="287338" cy="73025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14" name="Picture 12" descr="m"/>
          <p:cNvPicPr>
            <a:picLocks noChangeAspect="1" noChangeArrowheads="1"/>
          </p:cNvPicPr>
          <p:nvPr/>
        </p:nvPicPr>
        <p:blipFill>
          <a:blip r:embed="rId6" cstate="print">
            <a:lum bright="-54000" contrast="78000"/>
          </a:blip>
          <a:srcRect/>
          <a:stretch>
            <a:fillRect/>
          </a:stretch>
        </p:blipFill>
        <p:spPr>
          <a:xfrm>
            <a:off x="3851275" y="5803900"/>
            <a:ext cx="1154113" cy="293688"/>
          </a:xfrm>
          <a:prstGeom prst="rect">
            <a:avLst/>
          </a:prstGeom>
          <a:noFill/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084888" y="5084763"/>
            <a:ext cx="2665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>
                <a:solidFill>
                  <a:srgbClr val="A50021"/>
                </a:solidFill>
              </a:rPr>
              <a:t>Adult </a:t>
            </a:r>
            <a:r>
              <a:rPr lang="en-US" sz="2400" i="1">
                <a:solidFill>
                  <a:srgbClr val="A50021"/>
                </a:solidFill>
              </a:rPr>
              <a:t>Ascaris</a:t>
            </a:r>
            <a:r>
              <a:rPr lang="en-US" sz="2400">
                <a:solidFill>
                  <a:srgbClr val="A50021"/>
                </a:solidFill>
              </a:rPr>
              <a:t> in small intestine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5003800" y="5589588"/>
            <a:ext cx="12239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17" name="Picture 15" descr="ascaris egg"/>
          <p:cNvPicPr>
            <a:picLocks noChangeAspect="1" noChangeArrowheads="1"/>
          </p:cNvPicPr>
          <p:nvPr/>
        </p:nvPicPr>
        <p:blipFill>
          <a:blip r:embed="rId5" cstate="print">
            <a:lum bright="-30000" contrast="54000"/>
          </a:blip>
          <a:srcRect/>
          <a:stretch>
            <a:fillRect/>
          </a:stretch>
        </p:blipFill>
        <p:spPr bwMode="auto">
          <a:xfrm>
            <a:off x="4572000" y="3359150"/>
            <a:ext cx="2682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2051050" y="4579938"/>
            <a:ext cx="8651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79388" y="4219575"/>
            <a:ext cx="1979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/>
              <a:t>Rhabditiform larva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971550" y="1050925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/>
              <a:t>Larva is swallowed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643438" y="836613"/>
            <a:ext cx="45005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>
                <a:solidFill>
                  <a:srgbClr val="A50021"/>
                </a:solidFill>
              </a:rPr>
              <a:t>Embryonated </a:t>
            </a:r>
            <a:r>
              <a:rPr lang="en-US" sz="2400" i="1">
                <a:solidFill>
                  <a:srgbClr val="A50021"/>
                </a:solidFill>
              </a:rPr>
              <a:t>A.lumbricoides</a:t>
            </a:r>
            <a:r>
              <a:rPr lang="en-US" sz="2800">
                <a:solidFill>
                  <a:srgbClr val="A50021"/>
                </a:solidFill>
              </a:rPr>
              <a:t> </a:t>
            </a:r>
            <a:r>
              <a:rPr lang="en-US" sz="2400">
                <a:solidFill>
                  <a:srgbClr val="A50021"/>
                </a:solidFill>
              </a:rPr>
              <a:t>egg ?</a:t>
            </a:r>
            <a:endParaRPr lang="en-US" sz="24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435600" y="2132013"/>
            <a:ext cx="1154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/>
              <a:t>2</a:t>
            </a:r>
            <a:r>
              <a:rPr lang="en-US" sz="2400" baseline="30000"/>
              <a:t>nd</a:t>
            </a:r>
            <a:r>
              <a:rPr lang="en-US" sz="2400"/>
              <a:t> moult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915816" y="6237312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&amp; 4</a:t>
            </a:r>
            <a:r>
              <a:rPr lang="en-US" sz="2400" baseline="30000" dirty="0"/>
              <a:t>th</a:t>
            </a:r>
            <a:r>
              <a:rPr lang="en-US" sz="2400" dirty="0"/>
              <a:t>  </a:t>
            </a:r>
            <a:r>
              <a:rPr lang="en-US" sz="2400" dirty="0" err="1"/>
              <a:t>moults</a:t>
            </a:r>
            <a:endParaRPr lang="en-US" sz="2400" dirty="0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5867400" y="549275"/>
            <a:ext cx="649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516688" y="549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26" name="Picture 24" descr="ascaris egg"/>
          <p:cNvPicPr>
            <a:picLocks noChangeAspect="1" noChangeArrowheads="1"/>
          </p:cNvPicPr>
          <p:nvPr/>
        </p:nvPicPr>
        <p:blipFill>
          <a:blip r:embed="rId5" cstate="print">
            <a:lum bright="-30000" contrast="54000"/>
          </a:blip>
          <a:srcRect/>
          <a:stretch>
            <a:fillRect/>
          </a:stretch>
        </p:blipFill>
        <p:spPr bwMode="auto">
          <a:xfrm>
            <a:off x="4572000" y="1052513"/>
            <a:ext cx="2682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4.81481E-6 C -0.00034 0.02778 -0.00277 0.05579 -0.00312 0.07431 C -0.0033 0.09283 -3.33333E-6 0.09954 0.00052 0.11158 C 0.00122 0.12338 0.00052 0.13357 0.00052 0.14607 C 0.00052 0.15857 -3.33333E-6 0.17269 0.00052 0.18588 C 0.00122 0.19931 0.00365 0.21922 0.00434 0.22593 " pathEditMode="relative" rAng="0" ptsTypes="aaa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C -0.00104 0.03264 -0.00191 0.06551 -0.00312 0.08472 C -0.00434 0.10393 -0.00486 0.10416 -0.00729 0.11528 C -0.00972 0.12639 -0.01198 0.13958 -0.0177 0.15139 C -0.02343 0.16319 -0.0309 0.17824 -0.04166 0.18611 C -0.05243 0.19398 -0.06701 0.19768 -0.08229 0.19861 C -0.09757 0.19953 -0.12187 0.19282 -0.13333 0.19166 C -0.14479 0.19051 -0.14479 0.19213 -0.15104 0.19166 C -0.15729 0.1912 -0.16753 0.18935 -0.17083 0.18889 " pathEditMode="relative" ptsTypes="aaaaaaaaA">
                                      <p:cBhvr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4624E-7 C -0.01215 -0.00046 -0.02413 -0.00069 -0.03333 -4.04624E-7 C -0.04253 0.00069 -0.04861 0.00208 -0.05555 0.00416 C -0.0625 0.00624 -0.06892 0.00879 -0.07465 0.01272 C -0.08038 0.01665 -0.08542 0.02127 -0.09045 0.02751 C -0.09549 0.03376 -0.10069 0.04254 -0.10486 0.05064 C -0.10903 0.05873 -0.11337 0.06936 -0.11597 0.07607 C -0.11858 0.08277 -0.12014 0.08301 -0.12066 0.09087 C -0.12118 0.09873 -0.12066 0.11445 -0.1191 0.12254 C -0.11753 0.13064 -0.11371 0.13387 -0.11111 0.13942 C -0.10851 0.14497 -0.10677 0.15145 -0.10312 0.1563 C -0.09948 0.16116 -0.09392 0.16509 -0.08889 0.16902 C -0.08385 0.17295 -0.07864 0.17711 -0.07309 0.17965 C -0.06753 0.1822 -0.06198 0.18312 -0.05555 0.18382 C -0.04913 0.18451 -0.04201 0.18382 -0.03489 0.18382 C -0.02778 0.18382 -0.02292 0.18474 -0.01267 0.18382 C -0.00243 0.18289 0.01389 0.18012 0.02691 0.17757 C 0.03993 0.17503 0.05486 0.17156 0.06511 0.16902 C 0.07535 0.16647 0.07761 0.16532 0.08889 0.16277 C 0.10017 0.16023 0.11979 0.15746 0.13333 0.15422 C 0.14688 0.15098 0.1533 0.14543 0.16979 0.14382 C 0.18629 0.1422 0.22153 0.14382 0.23177 0.14382 " pathEditMode="relative" ptsTypes="aaaaaaaaaaaaaaaaaaaaaA">
                                      <p:cBhvr>
                                        <p:cTn id="6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93064E-6 C 0.0033 -0.0104 0.0066 -0.02058 0.01268 -0.02751 C 0.01875 -0.03445 0.0257 -0.03954 0.03646 -0.04231 C 0.04723 -0.04509 0.06424 -0.04162 0.07778 -0.04439 C 0.09132 -0.04717 0.10625 -0.05225 0.11736 -0.05919 C 0.12848 -0.06613 0.13698 -0.07514 0.14445 -0.08671 C 0.15191 -0.09827 0.15712 -0.11237 0.16181 -0.12902 C 0.1665 -0.14566 0.17032 -0.16925 0.17292 -0.18613 C 0.17552 -0.20301 0.17622 -0.21017 0.17778 -0.23052 C 0.17934 -0.25087 0.18177 -0.29572 0.18247 -0.30867 " pathEditMode="relative" ptsTypes="aaaaaaaaaA">
                                      <p:cBhvr>
                                        <p:cTn id="8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99422E-6 C 0.00017 -0.00971 0.00035 -0.01919 4.72222E-6 -0.0319 C -0.00035 -0.04462 0.00642 -0.06543 -0.00156 -0.07629 C -0.00955 -0.08716 -0.03455 -0.09456 -0.04774 -0.09734 C -0.06094 -0.10011 -0.06372 -0.09641 -0.08108 -0.09317 C -0.09844 -0.08994 -0.13559 -0.08716 -0.15243 -0.07838 C -0.16927 -0.06959 -0.175 -0.05433 -0.18264 -0.04023 C -0.19028 -0.02612 -0.19427 -0.00947 -0.19844 0.00625 C -0.20261 0.02197 -0.20452 0.03469 -0.20799 0.0548 C -0.21146 0.07492 -0.21615 0.10868 -0.2191 0.12671 C -0.22205 0.14475 -0.22309 0.15654 -0.22552 0.16278 " pathEditMode="relative" ptsTypes="aaaaaaaaaaA">
                                      <p:cBhvr>
                                        <p:cTn id="9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C -0.0066 0.00394 -0.0132 0.00787 -0.01771 0.00973 C -0.02223 0.01158 -0.02344 0.01042 -0.02709 0.01181 C -0.03073 0.0132 -0.03542 0.01598 -0.04011 0.01875 C -0.0448 0.02153 -0.05018 0.02593 -0.05573 0.02848 C -0.06129 0.03102 -0.04705 0.04352 -0.07344 0.03473 C -0.09983 0.02593 -0.18872 0.01621 -0.21459 -0.0243 C -0.24046 -0.06481 -0.22639 -0.17152 -0.22917 -0.20902 C -0.23195 -0.24652 -0.23091 -0.24074 -0.23125 -0.25 C -0.2316 -0.25926 -0.23177 -0.26018 -0.23125 -0.26458 C -0.23073 -0.26898 -0.22987 -0.27407 -0.22813 -0.27639 C -0.22639 -0.2787 -0.22362 -0.27824 -0.22084 -0.27847 C -0.21806 -0.2787 -0.21355 -0.27847 -0.21094 -0.27847 C -0.20834 -0.27847 -0.20695 -0.2787 -0.20469 -0.27847 C -0.20243 -0.27824 -0.20035 -0.27801 -0.1974 -0.27777 C -0.19445 -0.27754 -0.18941 -0.27847 -0.18646 -0.27708 C -0.18351 -0.27569 -0.18125 -0.27199 -0.17969 -0.26875 C -0.17813 -0.26551 -0.17743 -0.26203 -0.17657 -0.25694 C -0.1757 -0.25185 -0.175 -0.24444 -0.17448 -0.2375 C -0.17396 -0.23055 -0.17448 -0.24791 -0.17344 -0.21458 C -0.1724 -0.18125 -0.1691 -0.06643 -0.16823 -0.0368 " pathEditMode="relative" ptsTypes="aaaaaaaaaaaaaaaaaaaaA">
                                      <p:cBhvr>
                                        <p:cTn id="10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C -0.00191 0.05601 -0.00382 0.11226 -0.00834 0.14421 C -0.01285 0.17615 -0.01754 0.178 -0.02709 0.19189 C -0.03663 0.20555 -0.05243 0.22175 -0.06563 0.22685 C -0.07882 0.23194 -0.09271 0.22453 -0.10625 0.22268 C -0.11979 0.22083 -0.13316 0.21759 -0.14688 0.2155 C -0.16059 0.21342 -0.17361 0.20902 -0.18854 0.20995 C -0.20348 0.21087 -0.22518 0.21805 -0.23646 0.22129 C -0.24775 0.2243 -0.24948 0.225 -0.25625 0.22824 C -0.26302 0.23148 -0.26962 0.23287 -0.27709 0.24074 C -0.28455 0.24884 -0.29566 0.26689 -0.30104 0.27592 C -0.30643 0.28472 -0.30747 0.28773 -0.30938 0.29398 C -0.31129 0.30046 -0.31198 0.30671 -0.3125 0.31365 C -0.31302 0.3206 -0.31407 0.32777 -0.3125 0.33611 C -0.31094 0.34444 -0.30591 0.35648 -0.30313 0.36412 C -0.30035 0.37175 -0.30209 0.37569 -0.29584 0.3824 C -0.28959 0.38888 -0.27309 0.4 -0.26563 0.40324 C -0.25816 0.40648 -0.25886 0.40092 -0.25104 0.40185 C -0.24323 0.40277 -0.22986 0.40833 -0.21875 0.40879 C -0.20764 0.40949 -0.19618 0.40671 -0.18438 0.40462 C -0.17257 0.40254 -0.15816 0.39861 -0.14792 0.39629 C -0.13768 0.39398 -0.13177 0.39282 -0.12292 0.39074 C -0.11407 0.38865 -0.11129 0.3868 -0.09479 0.38379 C -0.0783 0.38055 -0.03577 0.3743 -0.02396 0.37245 " pathEditMode="relative" rAng="0" ptsTypes="aaaaaaaaaaaaaaaaaaaaaaaA">
                                      <p:cBhvr>
                                        <p:cTn id="1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0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5" grpId="0" build="allAtOnce"/>
      <p:bldP spid="16" grpId="0" animBg="1"/>
      <p:bldP spid="18" grpId="0" animBg="1"/>
      <p:bldP spid="18" grpId="1" animBg="1"/>
      <p:bldP spid="19" grpId="0"/>
      <p:bldP spid="20" grpId="0"/>
      <p:bldP spid="21" grpId="0" build="allAtOnce"/>
      <p:bldP spid="22" grpId="0"/>
      <p:bldP spid="23" grpId="0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0825" y="188913"/>
            <a:ext cx="3384550" cy="10795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50000">
                <a:schemeClr val="bg1"/>
              </a:gs>
              <a:gs pos="100000">
                <a:srgbClr val="0033CC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happens when Man ingests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635375" y="549275"/>
            <a:ext cx="1296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932363" y="908050"/>
            <a:ext cx="7191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08625" y="188913"/>
            <a:ext cx="3455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i="1">
                <a:solidFill>
                  <a:srgbClr val="A50021"/>
                </a:solidFill>
              </a:rPr>
              <a:t>Toxocara canis </a:t>
            </a:r>
            <a:r>
              <a:rPr lang="en-US" sz="2800">
                <a:solidFill>
                  <a:srgbClr val="A50021"/>
                </a:solidFill>
              </a:rPr>
              <a:t>egg?</a:t>
            </a:r>
            <a:endParaRPr lang="en-US" sz="2800" i="1">
              <a:solidFill>
                <a:srgbClr val="A50021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80063" y="620713"/>
            <a:ext cx="3313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i="1">
                <a:solidFill>
                  <a:srgbClr val="A50021"/>
                </a:solidFill>
              </a:rPr>
              <a:t>Toxocara cati </a:t>
            </a:r>
            <a:r>
              <a:rPr lang="en-US" sz="2800">
                <a:solidFill>
                  <a:srgbClr val="A50021"/>
                </a:solidFill>
              </a:rPr>
              <a:t>egg?</a:t>
            </a:r>
            <a:endParaRPr lang="en-US" sz="2800" i="1">
              <a:solidFill>
                <a:srgbClr val="A50021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932363" y="549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4932363" y="549275"/>
            <a:ext cx="7191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11" name="Picture 12" descr="cycle 1"/>
          <p:cNvPicPr>
            <a:picLocks noChangeAspect="1" noChangeArrowheads="1"/>
          </p:cNvPicPr>
          <p:nvPr/>
        </p:nvPicPr>
        <p:blipFill>
          <a:blip r:embed="rId3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827088" y="1341438"/>
            <a:ext cx="5545137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ascaris egg"/>
          <p:cNvPicPr>
            <a:picLocks noChangeAspect="1" noChangeArrowheads="1"/>
          </p:cNvPicPr>
          <p:nvPr/>
        </p:nvPicPr>
        <p:blipFill>
          <a:blip r:embed="rId4" cstate="print">
            <a:lum bright="-30000" contrast="54000"/>
          </a:blip>
          <a:srcRect/>
          <a:stretch>
            <a:fillRect/>
          </a:stretch>
        </p:blipFill>
        <p:spPr bwMode="auto">
          <a:xfrm>
            <a:off x="3851275" y="1052513"/>
            <a:ext cx="2682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195513" y="4868863"/>
            <a:ext cx="287337" cy="73025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14" name="Picture 15" descr="ascaris egg"/>
          <p:cNvPicPr>
            <a:picLocks noChangeAspect="1" noChangeArrowheads="1"/>
          </p:cNvPicPr>
          <p:nvPr/>
        </p:nvPicPr>
        <p:blipFill>
          <a:blip r:embed="rId4" cstate="print">
            <a:lum bright="-30000" contrast="54000"/>
          </a:blip>
          <a:srcRect/>
          <a:stretch>
            <a:fillRect/>
          </a:stretch>
        </p:blipFill>
        <p:spPr bwMode="auto">
          <a:xfrm>
            <a:off x="3851275" y="3354388"/>
            <a:ext cx="2682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635375" y="115888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/>
              <a:t>Embryonated 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148263" y="1125538"/>
            <a:ext cx="3781425" cy="519112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chemeClr val="bg1"/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  <a:defRPr/>
            </a:pPr>
            <a:r>
              <a:rPr lang="en-US" sz="2800" b="1" dirty="0"/>
              <a:t>Visceral larva migrans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4284663" y="5516563"/>
            <a:ext cx="71437" cy="215900"/>
          </a:xfrm>
          <a:prstGeom prst="ellipse">
            <a:avLst/>
          </a:prstGeom>
          <a:solidFill>
            <a:srgbClr val="0033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5006975" y="4652963"/>
            <a:ext cx="1655763" cy="239712"/>
          </a:xfrm>
          <a:custGeom>
            <a:avLst/>
            <a:gdLst>
              <a:gd name="T0" fmla="*/ 0 w 1043"/>
              <a:gd name="T1" fmla="*/ 2147483647 h 151"/>
              <a:gd name="T2" fmla="*/ 2147483647 w 1043"/>
              <a:gd name="T3" fmla="*/ 2147483647 h 151"/>
              <a:gd name="T4" fmla="*/ 2147483647 w 1043"/>
              <a:gd name="T5" fmla="*/ 2147483647 h 151"/>
              <a:gd name="T6" fmla="*/ 2147483647 w 1043"/>
              <a:gd name="T7" fmla="*/ 2147483647 h 151"/>
              <a:gd name="T8" fmla="*/ 2147483647 w 1043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3"/>
              <a:gd name="T16" fmla="*/ 0 h 151"/>
              <a:gd name="T17" fmla="*/ 1043 w 1043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3" h="151">
                <a:moveTo>
                  <a:pt x="0" y="53"/>
                </a:moveTo>
                <a:cubicBezTo>
                  <a:pt x="136" y="26"/>
                  <a:pt x="272" y="0"/>
                  <a:pt x="363" y="8"/>
                </a:cubicBezTo>
                <a:cubicBezTo>
                  <a:pt x="454" y="16"/>
                  <a:pt x="453" y="76"/>
                  <a:pt x="544" y="99"/>
                </a:cubicBezTo>
                <a:cubicBezTo>
                  <a:pt x="635" y="122"/>
                  <a:pt x="824" y="137"/>
                  <a:pt x="907" y="144"/>
                </a:cubicBezTo>
                <a:cubicBezTo>
                  <a:pt x="990" y="151"/>
                  <a:pt x="1016" y="147"/>
                  <a:pt x="1043" y="144"/>
                </a:cubicBezTo>
              </a:path>
            </a:pathLst>
          </a:custGeom>
          <a:noFill/>
          <a:ln w="127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5080000" y="4945063"/>
            <a:ext cx="1655763" cy="239712"/>
          </a:xfrm>
          <a:custGeom>
            <a:avLst/>
            <a:gdLst>
              <a:gd name="T0" fmla="*/ 0 w 1043"/>
              <a:gd name="T1" fmla="*/ 2147483647 h 151"/>
              <a:gd name="T2" fmla="*/ 2147483647 w 1043"/>
              <a:gd name="T3" fmla="*/ 2147483647 h 151"/>
              <a:gd name="T4" fmla="*/ 2147483647 w 1043"/>
              <a:gd name="T5" fmla="*/ 2147483647 h 151"/>
              <a:gd name="T6" fmla="*/ 2147483647 w 1043"/>
              <a:gd name="T7" fmla="*/ 2147483647 h 151"/>
              <a:gd name="T8" fmla="*/ 2147483647 w 1043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3"/>
              <a:gd name="T16" fmla="*/ 0 h 151"/>
              <a:gd name="T17" fmla="*/ 1043 w 1043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3" h="151">
                <a:moveTo>
                  <a:pt x="0" y="53"/>
                </a:moveTo>
                <a:cubicBezTo>
                  <a:pt x="136" y="26"/>
                  <a:pt x="272" y="0"/>
                  <a:pt x="363" y="8"/>
                </a:cubicBezTo>
                <a:cubicBezTo>
                  <a:pt x="454" y="16"/>
                  <a:pt x="453" y="76"/>
                  <a:pt x="544" y="99"/>
                </a:cubicBezTo>
                <a:cubicBezTo>
                  <a:pt x="635" y="122"/>
                  <a:pt x="824" y="137"/>
                  <a:pt x="907" y="144"/>
                </a:cubicBezTo>
                <a:cubicBezTo>
                  <a:pt x="990" y="151"/>
                  <a:pt x="1016" y="147"/>
                  <a:pt x="1043" y="144"/>
                </a:cubicBezTo>
              </a:path>
            </a:pathLst>
          </a:custGeom>
          <a:noFill/>
          <a:ln w="127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5078413" y="5160963"/>
            <a:ext cx="1441450" cy="157162"/>
          </a:xfrm>
          <a:custGeom>
            <a:avLst/>
            <a:gdLst>
              <a:gd name="T0" fmla="*/ 0 w 908"/>
              <a:gd name="T1" fmla="*/ 0 h 99"/>
              <a:gd name="T2" fmla="*/ 2147483647 w 908"/>
              <a:gd name="T3" fmla="*/ 2147483647 h 99"/>
              <a:gd name="T4" fmla="*/ 2147483647 w 908"/>
              <a:gd name="T5" fmla="*/ 2147483647 h 99"/>
              <a:gd name="T6" fmla="*/ 2147483647 w 908"/>
              <a:gd name="T7" fmla="*/ 0 h 99"/>
              <a:gd name="T8" fmla="*/ 2147483647 w 908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8"/>
              <a:gd name="T16" fmla="*/ 0 h 99"/>
              <a:gd name="T17" fmla="*/ 908 w 908"/>
              <a:gd name="T18" fmla="*/ 99 h 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8" h="99">
                <a:moveTo>
                  <a:pt x="0" y="0"/>
                </a:moveTo>
                <a:cubicBezTo>
                  <a:pt x="38" y="15"/>
                  <a:pt x="76" y="30"/>
                  <a:pt x="136" y="45"/>
                </a:cubicBezTo>
                <a:cubicBezTo>
                  <a:pt x="196" y="60"/>
                  <a:pt x="302" y="99"/>
                  <a:pt x="363" y="91"/>
                </a:cubicBezTo>
                <a:cubicBezTo>
                  <a:pt x="424" y="83"/>
                  <a:pt x="408" y="0"/>
                  <a:pt x="499" y="0"/>
                </a:cubicBezTo>
                <a:cubicBezTo>
                  <a:pt x="590" y="0"/>
                  <a:pt x="840" y="76"/>
                  <a:pt x="908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1" name="Freeform 23"/>
          <p:cNvSpPr>
            <a:spLocks/>
          </p:cNvSpPr>
          <p:nvPr/>
        </p:nvSpPr>
        <p:spPr bwMode="auto">
          <a:xfrm>
            <a:off x="5078413" y="5448300"/>
            <a:ext cx="1441450" cy="157163"/>
          </a:xfrm>
          <a:custGeom>
            <a:avLst/>
            <a:gdLst>
              <a:gd name="T0" fmla="*/ 0 w 908"/>
              <a:gd name="T1" fmla="*/ 0 h 99"/>
              <a:gd name="T2" fmla="*/ 2147483647 w 908"/>
              <a:gd name="T3" fmla="*/ 2147483647 h 99"/>
              <a:gd name="T4" fmla="*/ 2147483647 w 908"/>
              <a:gd name="T5" fmla="*/ 2147483647 h 99"/>
              <a:gd name="T6" fmla="*/ 2147483647 w 908"/>
              <a:gd name="T7" fmla="*/ 0 h 99"/>
              <a:gd name="T8" fmla="*/ 2147483647 w 908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8"/>
              <a:gd name="T16" fmla="*/ 0 h 99"/>
              <a:gd name="T17" fmla="*/ 908 w 908"/>
              <a:gd name="T18" fmla="*/ 99 h 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8" h="99">
                <a:moveTo>
                  <a:pt x="0" y="0"/>
                </a:moveTo>
                <a:cubicBezTo>
                  <a:pt x="38" y="15"/>
                  <a:pt x="76" y="30"/>
                  <a:pt x="136" y="45"/>
                </a:cubicBezTo>
                <a:cubicBezTo>
                  <a:pt x="196" y="60"/>
                  <a:pt x="302" y="99"/>
                  <a:pt x="363" y="91"/>
                </a:cubicBezTo>
                <a:cubicBezTo>
                  <a:pt x="424" y="83"/>
                  <a:pt x="408" y="0"/>
                  <a:pt x="499" y="0"/>
                </a:cubicBezTo>
                <a:cubicBezTo>
                  <a:pt x="590" y="0"/>
                  <a:pt x="840" y="76"/>
                  <a:pt x="908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4932363" y="42926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Blood vessel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4933950" y="552132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/>
              <a:t>Lymph vessel</a:t>
            </a: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4284663" y="5516563"/>
            <a:ext cx="71437" cy="215900"/>
          </a:xfrm>
          <a:prstGeom prst="ellipse">
            <a:avLst/>
          </a:prstGeom>
          <a:solidFill>
            <a:srgbClr val="0033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5" name="Picture 27" descr="human visc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019925" y="1773238"/>
            <a:ext cx="1931988" cy="3673475"/>
          </a:xfrm>
          <a:prstGeom prst="rect">
            <a:avLst/>
          </a:prstGeom>
          <a:noFill/>
        </p:spPr>
      </p:pic>
      <p:sp>
        <p:nvSpPr>
          <p:cNvPr id="26" name="Line 29"/>
          <p:cNvSpPr>
            <a:spLocks noChangeShapeType="1"/>
          </p:cNvSpPr>
          <p:nvPr/>
        </p:nvSpPr>
        <p:spPr bwMode="auto">
          <a:xfrm flipV="1">
            <a:off x="7092950" y="4221163"/>
            <a:ext cx="5032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V="1">
            <a:off x="7308850" y="3716338"/>
            <a:ext cx="5762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7019925" y="3573463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V="1">
            <a:off x="7164388" y="2060575"/>
            <a:ext cx="5746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V="1">
            <a:off x="7235825" y="2276475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8027988" y="5661025"/>
            <a:ext cx="73025" cy="288925"/>
          </a:xfrm>
          <a:prstGeom prst="ellipse">
            <a:avLst/>
          </a:prstGeom>
          <a:solidFill>
            <a:srgbClr val="0033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7740650" y="5876925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7885113" y="5734050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8027988" y="6092825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7956550" y="5589588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" name="Oval 39"/>
          <p:cNvSpPr>
            <a:spLocks noChangeArrowheads="1"/>
          </p:cNvSpPr>
          <p:nvPr/>
        </p:nvSpPr>
        <p:spPr bwMode="auto">
          <a:xfrm>
            <a:off x="8172450" y="5734050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7" name="Oval 40"/>
          <p:cNvSpPr>
            <a:spLocks noChangeArrowheads="1"/>
          </p:cNvSpPr>
          <p:nvPr/>
        </p:nvSpPr>
        <p:spPr bwMode="auto">
          <a:xfrm>
            <a:off x="8172450" y="5876925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" name="Oval 41"/>
          <p:cNvSpPr>
            <a:spLocks noChangeArrowheads="1"/>
          </p:cNvSpPr>
          <p:nvPr/>
        </p:nvSpPr>
        <p:spPr bwMode="auto">
          <a:xfrm>
            <a:off x="7956550" y="5876925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" name="Oval 42"/>
          <p:cNvSpPr>
            <a:spLocks noChangeArrowheads="1"/>
          </p:cNvSpPr>
          <p:nvPr/>
        </p:nvSpPr>
        <p:spPr bwMode="auto">
          <a:xfrm>
            <a:off x="8316913" y="5949950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0" name="Oval 43"/>
          <p:cNvSpPr>
            <a:spLocks noChangeArrowheads="1"/>
          </p:cNvSpPr>
          <p:nvPr/>
        </p:nvSpPr>
        <p:spPr bwMode="auto">
          <a:xfrm>
            <a:off x="8172450" y="6021388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" name="Oval 44"/>
          <p:cNvSpPr>
            <a:spLocks noChangeArrowheads="1"/>
          </p:cNvSpPr>
          <p:nvPr/>
        </p:nvSpPr>
        <p:spPr bwMode="auto">
          <a:xfrm>
            <a:off x="7885113" y="6021388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" name="Oval 45"/>
          <p:cNvSpPr>
            <a:spLocks noChangeArrowheads="1"/>
          </p:cNvSpPr>
          <p:nvPr/>
        </p:nvSpPr>
        <p:spPr bwMode="auto">
          <a:xfrm>
            <a:off x="7812088" y="5589588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3" name="Oval 46"/>
          <p:cNvSpPr>
            <a:spLocks noChangeArrowheads="1"/>
          </p:cNvSpPr>
          <p:nvPr/>
        </p:nvSpPr>
        <p:spPr bwMode="auto">
          <a:xfrm>
            <a:off x="8316913" y="5734050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" name="Oval 47"/>
          <p:cNvSpPr>
            <a:spLocks noChangeArrowheads="1"/>
          </p:cNvSpPr>
          <p:nvPr/>
        </p:nvSpPr>
        <p:spPr bwMode="auto">
          <a:xfrm>
            <a:off x="8101013" y="5516563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5076825" y="6035675"/>
            <a:ext cx="4067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Eosinophilic granulomatous lesion </a:t>
            </a:r>
          </a:p>
        </p:txBody>
      </p:sp>
      <p:sp>
        <p:nvSpPr>
          <p:cNvPr id="46" name="Oval 49"/>
          <p:cNvSpPr>
            <a:spLocks noChangeArrowheads="1"/>
          </p:cNvSpPr>
          <p:nvPr/>
        </p:nvSpPr>
        <p:spPr bwMode="auto">
          <a:xfrm>
            <a:off x="8243888" y="5589588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" name="Oval 50"/>
          <p:cNvSpPr>
            <a:spLocks noChangeArrowheads="1"/>
          </p:cNvSpPr>
          <p:nvPr/>
        </p:nvSpPr>
        <p:spPr bwMode="auto">
          <a:xfrm>
            <a:off x="7740650" y="5734050"/>
            <a:ext cx="73025" cy="730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4.81481E-6 C -0.00034 0.02778 -0.00277 0.05579 -0.00312 0.07431 C -0.0033 0.09283 -3.33333E-6 0.09954 0.00052 0.11158 C 0.00122 0.12338 0.00052 0.13357 0.00052 0.14607 C 0.00052 0.15857 -3.33333E-6 0.17269 0.00052 0.18588 C 0.00122 0.19931 0.00365 0.21922 0.00434 0.22593 " pathEditMode="relative" rAng="0" ptsTypes="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C -0.00104 0.03264 -0.00191 0.06551 -0.00312 0.08472 C -0.00434 0.10393 -0.00486 0.10416 -0.00729 0.11528 C -0.00972 0.12639 -0.01198 0.13958 -0.0177 0.15139 C -0.02343 0.16319 -0.0309 0.17824 -0.04166 0.18611 C -0.05243 0.19398 -0.06701 0.19768 -0.08229 0.19861 C -0.09757 0.19953 -0.12187 0.19282 -0.13333 0.19166 C -0.14479 0.19051 -0.14479 0.19213 -0.15104 0.19166 C -0.15729 0.1912 -0.16753 0.18935 -0.17083 0.18889 " pathEditMode="relative" ptsTypes="aaaaaaaaA">
                                      <p:cBhvr>
                                        <p:cTn id="6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-0.01598 -0.00023 -0.03177 -0.00023 -0.04167 1.11111E-6 C -0.05157 0.00023 -0.05365 -0.0007 -0.05938 0.00139 C -0.06511 0.00347 -0.06945 0.00787 -0.07604 0.0125 C -0.08264 0.01713 -0.09323 0.025 -0.09896 0.02916 C -0.10469 0.03333 -0.10729 0.03402 -0.11042 0.0375 C -0.11354 0.04097 -0.11545 0.0456 -0.11771 0.05 C -0.11997 0.05439 -0.1224 0.05833 -0.12396 0.06389 C -0.12552 0.06944 -0.12622 0.07662 -0.12709 0.08333 C -0.12795 0.09004 -0.129 0.09861 -0.12917 0.10416 C -0.12934 0.10972 -0.129 0.11203 -0.12813 0.11666 C -0.12726 0.12129 -0.12587 0.12662 -0.12396 0.13194 C -0.12205 0.13727 -0.11979 0.14328 -0.11667 0.14861 C -0.11354 0.15393 -0.11025 0.15972 -0.10521 0.16389 C -0.10018 0.16805 -0.09306 0.17014 -0.08646 0.17361 C -0.07986 0.17708 -0.07205 0.1831 -0.06563 0.18472 C -0.0592 0.18634 -0.05452 0.18333 -0.04792 0.18333 C -0.04132 0.18333 -0.03525 0.18588 -0.02604 0.18472 C -0.01684 0.18356 -0.00382 0.17893 0.00729 0.17639 C 0.0184 0.17384 0.02916 0.17199 0.04062 0.16944 C 0.05208 0.16689 0.06493 0.16365 0.07604 0.16111 C 0.08715 0.15856 0.09531 0.15671 0.10729 0.15416 C 0.11927 0.15162 0.13472 0.14676 0.14791 0.14583 C 0.16111 0.1449 0.18003 0.14814 0.18646 0.14861 " pathEditMode="relative" ptsTypes="aaaaaaaaaaaaaaaaaaaaaa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C 0.00555 0.00209 0.01128 0.00417 0.01562 -3.33333E-6 C 0.01996 -0.00416 0.02396 -0.01412 0.02604 -0.025 C 0.02812 -0.03588 0.02639 -0.05416 0.02812 -0.06528 C 0.02986 -0.07639 0.03298 -0.08541 0.03646 -0.09166 C 0.03993 -0.09791 0.04271 -0.1 0.04896 -0.10278 C 0.05521 -0.10555 0.05955 -0.10532 0.07396 -0.10833 C 0.08836 -0.11134 0.12152 -0.12083 0.13541 -0.12083 C 0.1493 -0.12083 0.15104 -0.11111 0.15729 -0.10833 C 0.16354 -0.10555 0.16649 -0.10602 0.17291 -0.10416 C 0.17934 -0.10231 0.18732 -0.09977 0.19583 -0.09722 C 0.20434 -0.09467 0.21441 -0.09004 0.22396 -0.08889 C 0.2335 -0.08773 0.24826 -0.09004 0.25312 -0.09028 " pathEditMode="relative" ptsTypes="aaaaaaaaaaaaA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C 0.00538 0.00047 0.01094 0.00116 0.01458 -4.44444E-6 C 0.01823 -0.00115 0.01927 -0.00324 0.02187 -0.00694 C 0.02448 -0.01064 0.02795 -0.0162 0.03021 -0.02222 C 0.03246 -0.02824 0.03264 -0.03819 0.03542 -0.04305 C 0.03819 -0.04791 0.04062 -0.05069 0.04687 -0.05139 C 0.05312 -0.05208 0.0651 -0.04884 0.07292 -0.04722 C 0.08073 -0.0456 0.0868 -0.04421 0.09375 -0.04166 C 0.10069 -0.03912 0.10729 -0.03472 0.11458 -0.03194 C 0.12187 -0.02916 0.13246 -0.02615 0.1375 -0.025 C 0.14253 -0.02384 0.1408 -0.02152 0.14479 -0.025 C 0.14878 -0.02847 0.15746 -0.04166 0.16146 -0.04583 C 0.16545 -0.05 0.16371 -0.05046 0.16875 -0.05 C 0.17378 -0.04953 0.18385 -0.04537 0.19167 -0.04305 C 0.19948 -0.04074 0.20764 -0.03889 0.21562 -0.03611 C 0.22361 -0.03333 0.23559 -0.02801 0.23958 -0.02639 " pathEditMode="relative" ptsTypes="aaaaaaaaaaaaaaaA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500"/>
                            </p:stCondLst>
                            <p:childTnLst>
                              <p:par>
                                <p:cTn id="2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animClr clrSpc="rgb" dir="cw">
                                      <p:cBhvr>
                                        <p:cTn id="241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242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1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animClr clrSpc="rgb" dir="cw">
                                      <p:cBhvr>
                                        <p:cTn id="253" dur="1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allAtOnce"/>
      <p:bldP spid="7" grpId="0" build="allAtOnce"/>
      <p:bldP spid="8" grpId="0" animBg="1"/>
      <p:bldP spid="10" grpId="0" animBg="1"/>
      <p:bldP spid="13" grpId="0" animBg="1"/>
      <p:bldP spid="13" grpId="1" animBg="1"/>
      <p:bldP spid="13" grpId="2" animBg="1"/>
      <p:bldP spid="15" grpId="0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4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build="allAtOnce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91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352928" cy="56886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188913"/>
            <a:ext cx="8229600" cy="706437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Pathogenesis and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Clinical Picture of VLM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79388" y="928670"/>
            <a:ext cx="9107520" cy="55451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Eosinophilic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granulomatous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lesions in viscera.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frequently seen in the liver.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Persistent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eosinophilia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no symptoms.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Usual picture: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 – history of close contact with soil, dogs or cats.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Larvae reaching the liver 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Enlarged tender liver.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Larvae reaching the eye  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Visual disturbances.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Larvae reaching the brain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Neurological disturbances.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Larvae reaching the lungs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Pneumonitis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851920" y="4293096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779912" y="4797152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923928" y="5373216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923928" y="5877272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10" name="Picture 12" descr="c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956550" y="1916113"/>
            <a:ext cx="419100" cy="581025"/>
          </a:xfrm>
          <a:prstGeom prst="rect">
            <a:avLst/>
          </a:prstGeom>
          <a:noFill/>
        </p:spPr>
      </p:pic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812088" y="2133600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8027988" y="2349500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7740650" y="1989138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7956550" y="1700213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8172450" y="1700213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8388350" y="1989138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8459788" y="2276475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8388350" y="2565400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8243888" y="2636838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7740650" y="2276475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8027988" y="2565400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8532813" y="2420938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8532813" y="2060575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8172450" y="1989138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7812088" y="1773238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7812088" y="2492375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8388350" y="1773238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867400" y="1412875"/>
            <a:ext cx="201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2400">
                <a:solidFill>
                  <a:srgbClr val="A50021"/>
                </a:solidFill>
              </a:rPr>
              <a:t>lymphocytes</a:t>
            </a:r>
            <a:endParaRPr lang="ar-EG" sz="2400">
              <a:solidFill>
                <a:srgbClr val="A50021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940425" y="177323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2400">
                <a:solidFill>
                  <a:srgbClr val="A50021"/>
                </a:solidFill>
              </a:rPr>
              <a:t>eosinophils</a:t>
            </a:r>
            <a:endParaRPr lang="ar-EG" sz="2400">
              <a:solidFill>
                <a:srgbClr val="A50021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284663" y="2133600"/>
            <a:ext cx="3527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2400">
                <a:solidFill>
                  <a:srgbClr val="A50021"/>
                </a:solidFill>
              </a:rPr>
              <a:t>Foreign body giant cells</a:t>
            </a:r>
            <a:endParaRPr lang="ar-EG" sz="24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188913"/>
            <a:ext cx="8642350" cy="6477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2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Paragonimus westermani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causes </a:t>
            </a:r>
            <a:r>
              <a:rPr 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Paragonimiasis</a:t>
            </a:r>
            <a:endParaRPr lang="en-US" sz="2800" b="1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836613"/>
            <a:ext cx="3313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u="sng">
                <a:solidFill>
                  <a:srgbClr val="008000"/>
                </a:solidFill>
              </a:rPr>
              <a:t>Geog. Distribution</a:t>
            </a:r>
            <a:r>
              <a:rPr lang="en-US" sz="2800">
                <a:solidFill>
                  <a:srgbClr val="008000"/>
                </a:solidFill>
              </a:rPr>
              <a:t>:</a:t>
            </a:r>
            <a:endParaRPr lang="ar-EG" sz="2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1341438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Asia, Africa, South America.</a:t>
            </a:r>
            <a:endParaRPr lang="ar-EG" sz="2400"/>
          </a:p>
        </p:txBody>
      </p:sp>
      <p:pic>
        <p:nvPicPr>
          <p:cNvPr id="9" name="Picture 9" descr="crabs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4356100" y="4587875"/>
            <a:ext cx="22701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rayfish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587875"/>
            <a:ext cx="193357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092950" y="5811838"/>
            <a:ext cx="1619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Crayfish</a:t>
            </a:r>
            <a:r>
              <a:rPr lang="ar-EG" sz="2400"/>
              <a:t> </a:t>
            </a:r>
            <a:r>
              <a:rPr lang="en-US" sz="2400"/>
              <a:t> </a:t>
            </a:r>
            <a:r>
              <a:rPr lang="ar-EG" sz="2400"/>
              <a:t>جرادالبحر</a:t>
            </a:r>
            <a:endParaRPr lang="en-US" sz="24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787900" y="6027738"/>
            <a:ext cx="15128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Crabs</a:t>
            </a:r>
            <a:r>
              <a:rPr lang="ar-EG" sz="2000"/>
              <a:t> </a:t>
            </a:r>
            <a:r>
              <a:rPr lang="ar-EG" sz="2400"/>
              <a:t>سرطان البحر </a:t>
            </a:r>
            <a:endParaRPr lang="en-US" sz="2400"/>
          </a:p>
        </p:txBody>
      </p:sp>
      <p:pic>
        <p:nvPicPr>
          <p:cNvPr id="13" name="Picture 25" descr="C:\cap\paragonimiasis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916238" y="1844675"/>
            <a:ext cx="7921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5" descr="C:\cap\shrimp.jpg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700338" y="4732338"/>
            <a:ext cx="162718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987675" y="5740400"/>
            <a:ext cx="1366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Shrimps </a:t>
            </a:r>
            <a:r>
              <a:rPr lang="ar-EG" sz="2400"/>
              <a:t>جمبرى</a:t>
            </a:r>
            <a:r>
              <a:rPr lang="en-US" sz="2400"/>
              <a:t> </a:t>
            </a:r>
          </a:p>
        </p:txBody>
      </p:sp>
      <p:pic>
        <p:nvPicPr>
          <p:cNvPr id="5132" name="Picture 12" descr="C:\Users\azza\Desktop\images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4059238" y="908050"/>
            <a:ext cx="48704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C:\Users\azza\Desktop\22-05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000" y="1844675"/>
            <a:ext cx="2251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0825" y="4868863"/>
            <a:ext cx="2160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Adult lives in cystic pockets of lungs</a:t>
            </a:r>
            <a:endParaRPr lang="ar-EG" sz="2400"/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 flipH="1" flipV="1">
            <a:off x="7885113" y="5157788"/>
            <a:ext cx="71437" cy="71437"/>
          </a:xfrm>
          <a:prstGeom prst="ellipse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18" name="Oval 32"/>
          <p:cNvSpPr>
            <a:spLocks noChangeArrowheads="1"/>
          </p:cNvSpPr>
          <p:nvPr/>
        </p:nvSpPr>
        <p:spPr bwMode="auto">
          <a:xfrm flipH="1">
            <a:off x="5508625" y="5157788"/>
            <a:ext cx="71438" cy="71437"/>
          </a:xfrm>
          <a:prstGeom prst="ellipse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43438" y="4221163"/>
            <a:ext cx="367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Encysted metacercaria</a:t>
            </a:r>
            <a:endParaRPr lang="ar-EG" sz="2400"/>
          </a:p>
        </p:txBody>
      </p:sp>
      <p:sp>
        <p:nvSpPr>
          <p:cNvPr id="20" name="Oval 32"/>
          <p:cNvSpPr>
            <a:spLocks noChangeArrowheads="1"/>
          </p:cNvSpPr>
          <p:nvPr/>
        </p:nvSpPr>
        <p:spPr bwMode="auto">
          <a:xfrm flipH="1">
            <a:off x="2843213" y="5084763"/>
            <a:ext cx="71437" cy="71437"/>
          </a:xfrm>
          <a:prstGeom prst="ellipse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8313" y="188913"/>
            <a:ext cx="8229600" cy="57626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Diagnosis of Visceral Larva Migrans 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908050"/>
            <a:ext cx="7705725" cy="17287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Laboratory: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1- Laparoscopy and biopsy of liver nodules.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1" descr="liver biopsy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>
          <a:xfrm>
            <a:off x="179388" y="2781300"/>
            <a:ext cx="4535487" cy="3241675"/>
          </a:xfrm>
          <a:prstGeom prst="rect">
            <a:avLst/>
          </a:prstGeom>
          <a:noFill/>
        </p:spPr>
      </p:pic>
      <p:pic>
        <p:nvPicPr>
          <p:cNvPr id="6" name="Picture 14" descr="laparoscopy"/>
          <p:cNvPicPr>
            <a:picLocks noChangeAspect="1" noChangeArrowheads="1"/>
          </p:cNvPicPr>
          <p:nvPr/>
        </p:nvPicPr>
        <p:blipFill>
          <a:blip r:embed="rId4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4859338" y="2781300"/>
            <a:ext cx="410527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c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1412875"/>
            <a:ext cx="419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7667625" y="1630363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7883525" y="1846263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7596188" y="1485900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" name="Oval 20"/>
          <p:cNvSpPr>
            <a:spLocks noChangeArrowheads="1"/>
          </p:cNvSpPr>
          <p:nvPr/>
        </p:nvSpPr>
        <p:spPr bwMode="auto">
          <a:xfrm>
            <a:off x="7812088" y="1196975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8027988" y="1196975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8243888" y="1485900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8315325" y="1773238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8243888" y="2062163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auto">
          <a:xfrm>
            <a:off x="8099425" y="2133600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7596188" y="1773238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9" name="Oval 27"/>
          <p:cNvSpPr>
            <a:spLocks noChangeArrowheads="1"/>
          </p:cNvSpPr>
          <p:nvPr/>
        </p:nvSpPr>
        <p:spPr bwMode="auto">
          <a:xfrm>
            <a:off x="7883525" y="2062163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388350" y="1917700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8388350" y="1557338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8027988" y="1485900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7667625" y="1270000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>
            <a:off x="7667625" y="1989138"/>
            <a:ext cx="73025" cy="71437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" name="Oval 33"/>
          <p:cNvSpPr>
            <a:spLocks noChangeArrowheads="1"/>
          </p:cNvSpPr>
          <p:nvPr/>
        </p:nvSpPr>
        <p:spPr bwMode="auto">
          <a:xfrm>
            <a:off x="8243888" y="1270000"/>
            <a:ext cx="73025" cy="7143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8313" y="188913"/>
            <a:ext cx="8229600" cy="6477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Diagnosis (cont.)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50825" y="981075"/>
            <a:ext cx="8713788" cy="52562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Serological tests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(IHA, IFA, ELISA):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larvae trapped in human tissues producing a state of chronic infection. This causes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over-stimulation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immune system producing increased amounts of: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IgM, IgG and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against larval Ag.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-  Anti-A and Anti-B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isohaemagglutinins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haemagglutinins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naturally occurring antibodies in patient’s serum against ABO group antigens on human RBCs.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Larval antigens are similar to ABO antigens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Eosinophilia (20 - 80%)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0825" y="188913"/>
            <a:ext cx="8642350" cy="6334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 causes of Visceral larva migrans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79388" y="836613"/>
            <a:ext cx="8785225" cy="22320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heavy infection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Occasionally, larvae of </a:t>
            </a: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A.lumbricoides, A.duodenale</a:t>
            </a: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S.stercoralis</a:t>
            </a: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 to enter inside lung alveoli and are swept by the systemic circulation to settle in different organs of man.</a:t>
            </a:r>
          </a:p>
        </p:txBody>
      </p:sp>
      <p:pic>
        <p:nvPicPr>
          <p:cNvPr id="5" name="Picture 10" descr="lung schistosomulae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>
          <a:xfrm>
            <a:off x="611188" y="3284538"/>
            <a:ext cx="3817937" cy="2713037"/>
          </a:xfrm>
          <a:prstGeom prst="rect">
            <a:avLst/>
          </a:prstGeom>
        </p:spPr>
      </p:pic>
      <p:pic>
        <p:nvPicPr>
          <p:cNvPr id="6" name="Picture 3" descr="right-sided heart"/>
          <p:cNvPicPr>
            <a:picLocks noChangeAspect="1" noChangeArrowheads="1"/>
          </p:cNvPicPr>
          <p:nvPr/>
        </p:nvPicPr>
        <p:blipFill>
          <a:blip r:embed="rId4" cstate="print">
            <a:lum bright="-12000" contrast="30000"/>
          </a:blip>
          <a:srcRect/>
          <a:stretch>
            <a:fillRect/>
          </a:stretch>
        </p:blipFill>
        <p:spPr>
          <a:xfrm>
            <a:off x="5756275" y="3068638"/>
            <a:ext cx="2058988" cy="2520950"/>
          </a:xfrm>
          <a:prstGeom prst="rect">
            <a:avLst/>
          </a:prstGeom>
          <a:noFill/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867400" y="5445125"/>
            <a:ext cx="73025" cy="2159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011863" y="5589588"/>
            <a:ext cx="73025" cy="2159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156325" y="5661025"/>
            <a:ext cx="71438" cy="2159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86314" y="5929330"/>
            <a:ext cx="3455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</a:rPr>
              <a:t>Larvae in venous blood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451725" y="3573463"/>
            <a:ext cx="73025" cy="2159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96188" y="3500438"/>
            <a:ext cx="73025" cy="2159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812088" y="3500438"/>
            <a:ext cx="73025" cy="2159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779838" y="4581525"/>
            <a:ext cx="73025" cy="2159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635375" y="5084763"/>
            <a:ext cx="73025" cy="2159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492500" y="5445125"/>
            <a:ext cx="71438" cy="2159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019925" y="3068638"/>
            <a:ext cx="73025" cy="2159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164388" y="3068638"/>
            <a:ext cx="71437" cy="2159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308850" y="3068638"/>
            <a:ext cx="71438" cy="2159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140200" y="2565400"/>
            <a:ext cx="4679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>
                <a:solidFill>
                  <a:srgbClr val="A50021"/>
                </a:solidFill>
              </a:rPr>
              <a:t>Larvae in arterial blood to viscera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5 -0.05278 -0.00434 -0.10556 -0.04028 -0.12223 C -0.07621 -0.13889 -0.17361 -0.10926 -0.21528 -0.1 C -0.25694 -0.09074 -0.26389 -0.08449 -0.29028 -0.06667 C -0.31666 -0.04885 -0.35017 -0.02061 -0.37361 0.0074 C -0.39705 0.03541 -0.41892 0.07569 -0.43055 0.10185 C -0.44219 0.12801 -0.44097 0.15439 -0.44305 0.16481 " pathEditMode="relative" ptsTypes="aaaaa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18 -0.01227 0.00052 -0.02431 0 -0.03334 C -0.00052 -0.04236 -0.00156 -0.04607 -0.00278 -0.05371 C -0.00399 -0.06135 0.00365 -0.07246 -0.00694 -0.07963 C -0.01753 -0.08681 -0.03732 -0.09815 -0.06666 -0.0963 C -0.096 -0.09445 -0.15225 -0.0757 -0.18333 -0.06852 C -0.21441 -0.06135 -0.23732 -0.05764 -0.25278 -0.05371 C -0.26823 -0.04977 -0.26458 -0.05347 -0.27639 -0.04445 C -0.28819 -0.03542 -0.3125 -0.01181 -0.32361 0 C -0.33472 0.0118 -0.33541 0.01273 -0.34305 0.02592 C -0.35069 0.03912 -0.36128 0.06227 -0.36944 0.07963 C -0.3776 0.09699 -0.38559 0.11458 -0.39166 0.12963 C -0.39774 0.14467 -0.40208 0.16227 -0.40555 0.17037 C -0.40903 0.17847 -0.40903 0.17199 -0.4125 0.17778 C -0.41597 0.18356 -0.42274 0.19629 -0.42639 0.20555 C -0.43003 0.21481 -0.43333 0.2287 -0.43472 0.23333 " pathEditMode="relative" ptsTypes="aaaaaaaaaaaaaa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6 -0.01435 0.00191 -0.02847 0.00277 -0.04259 C 0.00364 -0.05671 0.00625 -0.07245 0.00555 -0.08518 C 0.00486 -0.09791 0.00607 -0.10949 -0.00139 -0.11851 C -0.00886 -0.12754 -0.0217 -0.13865 -0.03889 -0.13888 C -0.05608 -0.13912 -0.08125 -0.12754 -0.10417 -0.12037 C -0.12709 -0.11319 -0.15 -0.10463 -0.17639 -0.09629 C -0.20278 -0.08796 -0.24358 -0.08148 -0.2625 -0.07037 C -0.28143 -0.05925 -0.28143 -0.04537 -0.29028 -0.02963 C -0.29914 -0.01388 -0.29983 -0.00463 -0.31528 0.02408 C -0.33073 0.05278 -0.36945 0.11459 -0.38334 0.1426 C -0.39723 0.17061 -0.39306 0.1757 -0.39861 0.1926 C -0.40417 0.2095 -0.41025 0.23149 -0.41667 0.24445 C -0.42309 0.25741 -0.43403 0.26598 -0.4375 0.27037 " pathEditMode="relative" ptsTypes="aaaaaaaaaaaa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717 C -0.00243 0.02129 -0.00278 0.03565 0.00069 0.05717 C 0.00416 0.0787 -0.00018 0.11528 0.01875 0.1368 C 0.03767 0.15833 0.09114 0.17731 0.11458 0.1868 C 0.13802 0.19629 0.13906 0.19398 0.15902 0.19421 C 0.17899 0.19444 0.196 0.18796 0.23402 0.18865 C 0.27204 0.18935 0.35225 0.20139 0.3868 0.19791 C 0.42135 0.19444 0.42708 0.18055 0.44097 0.16828 C 0.45486 0.15602 0.46458 0.13981 0.47013 0.12384 C 0.47569 0.10787 0.47569 0.08958 0.4743 0.07199 C 0.47291 0.0544 0.4651 0.04768 0.4618 0.01828 C 0.4585 -0.01111 0.45781 -0.08426 0.45486 -0.10394 C 0.45191 -0.12361 0.44566 -0.10093 0.44375 -0.10023 " pathEditMode="relative" rAng="0" ptsTypes="aaaaaaaaaaa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47 0.02292 -0.01476 0.04607 0.01944 0.06482 C 0.05364 0.08357 0.1467 0.10533 0.20555 0.11296 C 0.26441 0.1206 0.33246 0.1132 0.37222 0.11111 C 0.41198 0.10903 0.425 0.10394 0.44444 0.1 C 0.46389 0.09607 0.47986 0.10741 0.48889 0.08704 C 0.49791 0.06667 0.49583 0.01366 0.49861 -0.02222 C 0.50139 -0.0581 0.50416 -0.0993 0.50555 -0.12778 C 0.50694 -0.15625 0.51041 -0.18171 0.50694 -0.19259 C 0.50347 -0.20347 0.48837 -0.19259 0.48472 -0.19259 " pathEditMode="relative" ptsTypes="aaaaaaaa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16 0.01875 0.02448 0.03773 0.04723 0.05 C 0.06997 0.06227 0.09723 0.0713 0.13612 0.07407 C 0.175 0.07685 0.24532 0.06736 0.28056 0.06667 C 0.3158 0.06597 0.32587 0.07014 0.34723 0.07037 C 0.36858 0.0706 0.38959 0.07037 0.40834 0.06852 C 0.42709 0.06667 0.44184 0.06366 0.45973 0.05926 C 0.47761 0.05486 0.504 0.05255 0.51528 0.04259 C 0.52657 0.03264 0.52448 0.0213 0.52778 0 C 0.53108 -0.0213 0.53073 -0.05648 0.53473 -0.08519 C 0.53872 -0.11389 0.54775 -0.14421 0.55139 -0.17222 C 0.55504 -0.20023 0.56025 -0.24074 0.55695 -0.2537 C 0.55365 -0.26667 0.53612 -0.2507 0.53195 -0.25 " pathEditMode="relative" ptsTypes="aaaaaaaaaaaaA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7" grpId="0" animBg="1"/>
      <p:bldP spid="8" grpId="0" animBg="1"/>
      <p:bldP spid="10" grpId="0" animBg="1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23528" y="188640"/>
            <a:ext cx="7056784" cy="64807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</a:rPr>
              <a:t>Treatment of Visceral Larva migrans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83568" y="1124744"/>
            <a:ext cx="417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dirty="0"/>
              <a:t>1- </a:t>
            </a:r>
            <a:r>
              <a:rPr lang="en-US" sz="2800" dirty="0" err="1"/>
              <a:t>Thiabendazole</a:t>
            </a:r>
            <a:r>
              <a:rPr lang="en-US" sz="2800" dirty="0"/>
              <a:t> orally 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915593" y="1627981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Repeated after one month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83568" y="1988840"/>
            <a:ext cx="3527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2- Corticosteroids 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475731" y="2420640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In severe cases</a:t>
            </a:r>
          </a:p>
        </p:txBody>
      </p:sp>
      <p:pic>
        <p:nvPicPr>
          <p:cNvPr id="17" name="Picture 13" descr="Albendazole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>
          <a:xfrm>
            <a:off x="7812360" y="908720"/>
            <a:ext cx="450850" cy="1150938"/>
          </a:xfrm>
          <a:prstGeom prst="rect">
            <a:avLst/>
          </a:prstGeom>
        </p:spPr>
      </p:pic>
      <p:pic>
        <p:nvPicPr>
          <p:cNvPr id="18" name="Picture 10" descr="Dogs and Ca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40103" y="3573661"/>
            <a:ext cx="2774950" cy="2881313"/>
          </a:xfrm>
          <a:prstGeom prst="rect">
            <a:avLst/>
          </a:prstGeom>
          <a:noFill/>
        </p:spPr>
      </p:pic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396553" y="4221361"/>
            <a:ext cx="5976937" cy="1223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 dogs and cats de-wormed.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Stray dogs and cats eliminated.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96553" y="3645099"/>
            <a:ext cx="5761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i="1"/>
              <a:t> </a:t>
            </a:r>
            <a:endParaRPr lang="en-US" sz="2800"/>
          </a:p>
        </p:txBody>
      </p:sp>
      <p:sp>
        <p:nvSpPr>
          <p:cNvPr id="21" name="Rectangle 16"/>
          <p:cNvSpPr txBox="1">
            <a:spLocks noChangeArrowheads="1"/>
          </p:cNvSpPr>
          <p:nvPr/>
        </p:nvSpPr>
        <p:spPr>
          <a:xfrm>
            <a:off x="323528" y="2852936"/>
            <a:ext cx="8229600" cy="6477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Prevention and Control of Larva migrans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115864" y="5157490"/>
            <a:ext cx="532859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dirty="0">
                <a:solidFill>
                  <a:srgbClr val="000099"/>
                </a:solidFill>
              </a:rPr>
              <a:t>Avoid contaminated food, drink and hands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  <p:bldP spid="11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0825" y="188913"/>
            <a:ext cx="8642350" cy="6477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2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Paragonimus </a:t>
            </a:r>
            <a:r>
              <a:rPr lang="en-US" sz="3200" b="1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westermani</a:t>
            </a:r>
            <a:endParaRPr lang="en-US" sz="2800" b="1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9" descr="paragomn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70971" y="2409949"/>
            <a:ext cx="5237162" cy="281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0"/>
          <p:cNvSpPr>
            <a:spLocks noChangeShapeType="1"/>
          </p:cNvSpPr>
          <p:nvPr/>
        </p:nvSpPr>
        <p:spPr bwMode="auto">
          <a:xfrm rot="5400000" flipV="1">
            <a:off x="6191448" y="2961680"/>
            <a:ext cx="1081336" cy="86384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 rot="5400000">
            <a:off x="6659984" y="3933304"/>
            <a:ext cx="73025" cy="9366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 rot="5400000" flipH="1">
            <a:off x="7884851" y="3429485"/>
            <a:ext cx="575098" cy="115212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 rot="5400000" flipV="1">
            <a:off x="6553460" y="1663564"/>
            <a:ext cx="503114" cy="72161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 rot="5400000" flipH="1" flipV="1">
            <a:off x="8110934" y="4282628"/>
            <a:ext cx="576263" cy="863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68144" y="1484784"/>
            <a:ext cx="8002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caeca</a:t>
            </a:r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8343781" y="3717032"/>
            <a:ext cx="8002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testes</a:t>
            </a:r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5868144" y="2420888"/>
            <a:ext cx="75969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/>
              <a:t>ovary</a:t>
            </a:r>
            <a:endParaRPr lang="ar-SA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68144" y="4653136"/>
            <a:ext cx="85677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/>
              <a:t>uterus</a:t>
            </a:r>
            <a:endParaRPr lang="ar-SA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660232" y="1196752"/>
            <a:ext cx="136447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Oral sucker</a:t>
            </a:r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1052736"/>
            <a:ext cx="54726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l" rtl="0"/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1-Thick bodies       . Reddish brown in color </a:t>
            </a:r>
            <a:endParaRPr lang="ar-SA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1484784"/>
            <a:ext cx="56886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2- Adult fluke (10x5mm) is ovate, rounded anteriorly and slightly tapering posteriorly</a:t>
            </a:r>
            <a:endParaRPr lang="ar-SA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2204864"/>
            <a:ext cx="54726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l" rtl="0"/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 3- </a:t>
            </a:r>
            <a:r>
              <a:rPr lang="en-US" sz="2000" dirty="0" smtClean="0"/>
              <a:t>Cuticle is provided by spines</a:t>
            </a:r>
            <a:endParaRPr lang="ar-SA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2636912"/>
            <a:ext cx="52565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/>
              <a:t>4- Oral &amp; ventral suckers are equal in size, the latter is situated near the middle of body</a:t>
            </a:r>
            <a:endParaRPr lang="ar-SA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79512" y="3284984"/>
            <a:ext cx="54726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/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 5- </a:t>
            </a:r>
            <a:r>
              <a:rPr lang="en-US" sz="2000" dirty="0" smtClean="0"/>
              <a:t>Mouth leads to short esophagus &amp; two simple intestinal ceacae. </a:t>
            </a:r>
            <a:endParaRPr lang="ar-SA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520" y="4005064"/>
            <a:ext cx="52565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6- Two irregularly lobed testes present side-by-side in the posterior third of the body.</a:t>
            </a:r>
            <a:endParaRPr lang="ar-SA" sz="2000" dirty="0"/>
          </a:p>
        </p:txBody>
      </p:sp>
      <p:pic>
        <p:nvPicPr>
          <p:cNvPr id="31" name="Content Placeholder 30" descr="mso7002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t="51852" b="3703"/>
          <a:stretch>
            <a:fillRect/>
          </a:stretch>
        </p:blipFill>
        <p:spPr>
          <a:xfrm>
            <a:off x="2627784" y="4869160"/>
            <a:ext cx="2952526" cy="1727473"/>
          </a:xfrm>
          <a:noFill/>
          <a:ln w="76200" cmpd="tri">
            <a:solidFill>
              <a:schemeClr val="accent1"/>
            </a:solidFill>
          </a:ln>
        </p:spPr>
      </p:pic>
      <p:pic>
        <p:nvPicPr>
          <p:cNvPr id="32" name="Picture 5" descr="mso62612"/>
          <p:cNvPicPr>
            <a:picLocks noChangeAspect="1" noChangeArrowheads="1"/>
          </p:cNvPicPr>
          <p:nvPr/>
        </p:nvPicPr>
        <p:blipFill>
          <a:blip r:embed="rId4" cstate="print"/>
          <a:srcRect l="63541" t="5450" r="15178" b="53459"/>
          <a:stretch>
            <a:fillRect/>
          </a:stretch>
        </p:blipFill>
        <p:spPr bwMode="auto">
          <a:xfrm>
            <a:off x="899592" y="4797152"/>
            <a:ext cx="1368152" cy="1850354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5724128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RAAFAT T. MOHAMED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Parag 7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3059113" y="2852738"/>
            <a:ext cx="27463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7" descr="F:\Text pictures\Paragonim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765175"/>
            <a:ext cx="39608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Parag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-12000" contrast="42000"/>
          </a:blip>
          <a:srcRect/>
          <a:stretch>
            <a:fillRect/>
          </a:stretch>
        </p:blipFill>
        <p:spPr>
          <a:xfrm>
            <a:off x="6804025" y="2852738"/>
            <a:ext cx="519113" cy="790575"/>
          </a:xfrm>
          <a:noFill/>
        </p:spPr>
      </p:pic>
      <p:pic>
        <p:nvPicPr>
          <p:cNvPr id="5131" name="Picture 11" descr="Parag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lum bright="-48000" contrast="78000"/>
          </a:blip>
          <a:srcRect/>
          <a:stretch>
            <a:fillRect/>
          </a:stretch>
        </p:blipFill>
        <p:spPr>
          <a:xfrm>
            <a:off x="7307263" y="4725988"/>
            <a:ext cx="409575" cy="752475"/>
          </a:xfrm>
          <a:noFill/>
        </p:spPr>
      </p:pic>
      <p:pic>
        <p:nvPicPr>
          <p:cNvPr id="5132" name="Picture 12" descr="Parag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lum bright="-12000" contrast="24000"/>
          </a:blip>
          <a:srcRect/>
          <a:stretch>
            <a:fillRect/>
          </a:stretch>
        </p:blipFill>
        <p:spPr>
          <a:xfrm>
            <a:off x="4284663" y="5157788"/>
            <a:ext cx="1871662" cy="609600"/>
          </a:xfrm>
          <a:noFill/>
        </p:spPr>
      </p:pic>
      <p:pic>
        <p:nvPicPr>
          <p:cNvPr id="5133" name="Picture 13" descr="Parag 5"/>
          <p:cNvPicPr>
            <a:picLocks noChangeAspect="1" noChangeArrowheads="1"/>
          </p:cNvPicPr>
          <p:nvPr/>
        </p:nvPicPr>
        <p:blipFill>
          <a:blip r:embed="rId7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2771775" y="5229225"/>
            <a:ext cx="3222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5940425" y="2492375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6084888" y="3213100"/>
            <a:ext cx="5746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7092950" y="4076700"/>
            <a:ext cx="35877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6300788" y="5157788"/>
            <a:ext cx="7905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3419475" y="551656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3492500" y="4005263"/>
            <a:ext cx="23034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WATER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3924300" y="47244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i="1">
                <a:solidFill>
                  <a:srgbClr val="C00000"/>
                </a:solidFill>
              </a:rPr>
              <a:t>Semisulcospira 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468313" y="6092825"/>
            <a:ext cx="3598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u="sng">
                <a:solidFill>
                  <a:srgbClr val="C00000"/>
                </a:solidFill>
                <a:latin typeface="Calibri" pitchFamily="34" charset="0"/>
              </a:rPr>
              <a:t>Micro</a:t>
            </a: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-</a:t>
            </a:r>
            <a:r>
              <a:rPr lang="en-US" sz="2800" u="sng">
                <a:solidFill>
                  <a:srgbClr val="C00000"/>
                </a:solidFill>
                <a:latin typeface="Calibri" pitchFamily="34" charset="0"/>
              </a:rPr>
              <a:t>cercous</a:t>
            </a: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 cercaria</a:t>
            </a:r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V="1">
            <a:off x="1979613" y="3500438"/>
            <a:ext cx="8636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5543550" y="3500438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Egg in sputum or stool 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6659563" y="5373688"/>
            <a:ext cx="1979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miracidium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0" y="4581525"/>
            <a:ext cx="23764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Encysted metacercaria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5076825" y="620713"/>
            <a:ext cx="2447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Infected man and fish-eating animal</a:t>
            </a:r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flipV="1">
            <a:off x="2484438" y="400526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5168" name="Picture 48" descr="Paragonimus in lung pockets"/>
          <p:cNvPicPr>
            <a:picLocks noChangeAspect="1" noChangeArrowheads="1"/>
          </p:cNvPicPr>
          <p:nvPr/>
        </p:nvPicPr>
        <p:blipFill>
          <a:blip r:embed="rId8" cstate="print">
            <a:lum bright="-42000" contrast="66000"/>
          </a:blip>
          <a:srcRect/>
          <a:stretch>
            <a:fillRect/>
          </a:stretch>
        </p:blipFill>
        <p:spPr bwMode="auto">
          <a:xfrm>
            <a:off x="7308850" y="692150"/>
            <a:ext cx="1506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995738" y="5661025"/>
            <a:ext cx="284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u="sng">
                <a:solidFill>
                  <a:srgbClr val="000099"/>
                </a:solidFill>
              </a:rPr>
              <a:t>Snail is the </a:t>
            </a:r>
            <a:r>
              <a:rPr lang="en-US" sz="2400" b="1" u="sng">
                <a:solidFill>
                  <a:srgbClr val="000099"/>
                </a:solidFill>
              </a:rPr>
              <a:t>first</a:t>
            </a:r>
            <a:r>
              <a:rPr lang="en-US" sz="2400" u="sng">
                <a:solidFill>
                  <a:srgbClr val="000099"/>
                </a:solidFill>
              </a:rPr>
              <a:t>      intermediate host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-180975" y="2781300"/>
            <a:ext cx="3059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u="sng">
                <a:solidFill>
                  <a:srgbClr val="000099"/>
                </a:solidFill>
              </a:rPr>
              <a:t>Crab is the </a:t>
            </a:r>
            <a:r>
              <a:rPr lang="en-US" sz="2400" b="1" u="sng">
                <a:solidFill>
                  <a:srgbClr val="000099"/>
                </a:solidFill>
              </a:rPr>
              <a:t>second </a:t>
            </a:r>
            <a:r>
              <a:rPr lang="en-US" sz="2400" u="sng">
                <a:solidFill>
                  <a:srgbClr val="000099"/>
                </a:solidFill>
              </a:rPr>
              <a:t>intermediate host</a:t>
            </a:r>
          </a:p>
        </p:txBody>
      </p:sp>
      <p:pic>
        <p:nvPicPr>
          <p:cNvPr id="3100" name="Picture 28" descr="F:\Text pictures\infected crab.gif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8313" y="3573463"/>
            <a:ext cx="15065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Line 22"/>
          <p:cNvSpPr>
            <a:spLocks noChangeShapeType="1"/>
          </p:cNvSpPr>
          <p:nvPr/>
        </p:nvSpPr>
        <p:spPr bwMode="auto">
          <a:xfrm flipH="1" flipV="1">
            <a:off x="2124075" y="4581525"/>
            <a:ext cx="64611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508625" y="1628775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u="sng">
                <a:solidFill>
                  <a:srgbClr val="000099"/>
                </a:solidFill>
                <a:latin typeface="Calibri" pitchFamily="34" charset="0"/>
              </a:rPr>
              <a:t>Final host</a:t>
            </a:r>
            <a:endParaRPr lang="ar-EG" sz="2800" u="sng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148" name="TextBox 30"/>
          <p:cNvSpPr txBox="1">
            <a:spLocks noChangeArrowheads="1"/>
          </p:cNvSpPr>
          <p:nvPr/>
        </p:nvSpPr>
        <p:spPr bwMode="auto">
          <a:xfrm>
            <a:off x="6732588" y="1916113"/>
            <a:ext cx="24114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Cystic pockets in lungs</a:t>
            </a:r>
            <a:endParaRPr lang="ar-EG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235825" y="2636838"/>
            <a:ext cx="176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u="sng">
                <a:solidFill>
                  <a:srgbClr val="000099"/>
                </a:solidFill>
                <a:latin typeface="Calibri" pitchFamily="34" charset="0"/>
              </a:rPr>
              <a:t>Habitat </a:t>
            </a:r>
            <a:endParaRPr lang="ar-EG" sz="2800" u="sng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451725" y="3789363"/>
            <a:ext cx="1692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u="sng">
                <a:solidFill>
                  <a:srgbClr val="000099"/>
                </a:solidFill>
                <a:latin typeface="Calibri" pitchFamily="34" charset="0"/>
              </a:rPr>
              <a:t>Diagnostic stage</a:t>
            </a:r>
            <a:endParaRPr lang="ar-EG" sz="2800" u="sng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0" y="5373688"/>
            <a:ext cx="23764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u="sng">
                <a:solidFill>
                  <a:srgbClr val="000099"/>
                </a:solidFill>
                <a:latin typeface="Calibri" pitchFamily="34" charset="0"/>
              </a:rPr>
              <a:t>Infective stage</a:t>
            </a:r>
            <a:endParaRPr lang="ar-EG" sz="2800" u="sng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79388" y="765175"/>
            <a:ext cx="15128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u="sng">
                <a:solidFill>
                  <a:srgbClr val="000099"/>
                </a:solidFill>
                <a:latin typeface="Calibri" pitchFamily="34" charset="0"/>
              </a:rPr>
              <a:t>Mode of infection</a:t>
            </a:r>
            <a:endParaRPr lang="ar-EG" sz="2800" u="sng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0" y="1557338"/>
            <a:ext cx="34194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Ingestion of infected crabs,crayfish, shrimps</a:t>
            </a:r>
            <a:endParaRPr lang="ar-EG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750" y="5805488"/>
            <a:ext cx="10080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latin typeface="Calibri" pitchFamily="34" charset="0"/>
              </a:rPr>
              <a:t>Small </a:t>
            </a:r>
            <a:endParaRPr lang="ar-EG" sz="2800"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547813" y="5805488"/>
            <a:ext cx="12239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latin typeface="Calibri" pitchFamily="34" charset="0"/>
              </a:rPr>
              <a:t>tail</a:t>
            </a:r>
            <a:endParaRPr lang="ar-EG" sz="2800">
              <a:latin typeface="Calibri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>
            <a:off x="988219" y="4420394"/>
            <a:ext cx="360363" cy="1047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576262"/>
          </a:xfr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2800" b="1" dirty="0" smtClean="0"/>
              <a:t>Life Cycle of </a:t>
            </a:r>
            <a:r>
              <a:rPr lang="en-US" sz="2800" b="1" i="1" dirty="0" err="1" smtClean="0"/>
              <a:t>Paragonimus</a:t>
            </a:r>
            <a:endParaRPr lang="en-US" sz="2800" b="1" i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nimBg="1"/>
      <p:bldP spid="5139" grpId="0" animBg="1"/>
      <p:bldP spid="5140" grpId="0" animBg="1"/>
      <p:bldP spid="5141" grpId="0" animBg="1"/>
      <p:bldP spid="5142" grpId="0" animBg="1"/>
      <p:bldP spid="5145" grpId="0"/>
      <p:bldP spid="5147" grpId="0"/>
      <p:bldP spid="5149" grpId="0" animBg="1"/>
      <p:bldP spid="5161" grpId="0"/>
      <p:bldP spid="5162" grpId="0"/>
      <p:bldP spid="5166" grpId="0"/>
      <p:bldP spid="5167" grpId="0" animBg="1"/>
      <p:bldP spid="27" grpId="0"/>
      <p:bldP spid="28" grpId="0"/>
      <p:bldP spid="30" grpId="0" animBg="1"/>
      <p:bldP spid="29" grpId="0"/>
      <p:bldP spid="5148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208911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0825" y="115888"/>
            <a:ext cx="8642350" cy="57626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Life Cycle of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Paragonimus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Text pictures\lung paragon - Copy.gif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508625" y="1436688"/>
            <a:ext cx="34639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115888"/>
            <a:ext cx="5545138" cy="1223962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2800" b="1" dirty="0" smtClean="0"/>
              <a:t>Development of </a:t>
            </a:r>
            <a:r>
              <a:rPr lang="en-US" sz="2800" b="1" i="1" dirty="0" err="1" smtClean="0">
                <a:solidFill>
                  <a:srgbClr val="000099"/>
                </a:solidFill>
              </a:rPr>
              <a:t>Paragonimus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/>
              <a:t>inside the body of infected human</a:t>
            </a:r>
          </a:p>
        </p:txBody>
      </p:sp>
      <p:pic>
        <p:nvPicPr>
          <p:cNvPr id="7" name="Picture 22" descr="crayfish dish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356100" y="1412875"/>
            <a:ext cx="16557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4787900" y="1557338"/>
            <a:ext cx="73025" cy="714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5435600" y="1628775"/>
            <a:ext cx="73025" cy="714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5795963" y="1628775"/>
            <a:ext cx="73025" cy="714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148263" y="5300663"/>
            <a:ext cx="647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5508625" y="3716338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924300" y="5229225"/>
            <a:ext cx="2016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Peritoneal cavity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140200" y="4364038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Diaphragm 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284663" y="3716338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Pleura 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50825" y="476250"/>
            <a:ext cx="2952750" cy="5842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3200" b="1" dirty="0"/>
              <a:t>Pathogenesis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9388" y="1052513"/>
            <a:ext cx="4140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800" dirty="0" err="1">
                <a:solidFill>
                  <a:srgbClr val="006600"/>
                </a:solidFill>
                <a:latin typeface="+mn-lt"/>
                <a:cs typeface="+mn-cs"/>
              </a:rPr>
              <a:t>Granulomatous</a:t>
            </a:r>
            <a:r>
              <a:rPr lang="en-US" sz="2800" dirty="0">
                <a:solidFill>
                  <a:srgbClr val="006600"/>
                </a:solidFill>
                <a:latin typeface="+mn-lt"/>
                <a:cs typeface="+mn-cs"/>
              </a:rPr>
              <a:t> reactions around worms</a:t>
            </a:r>
          </a:p>
        </p:txBody>
      </p:sp>
      <p:sp>
        <p:nvSpPr>
          <p:cNvPr id="22" name="Oval 21"/>
          <p:cNvSpPr/>
          <p:nvPr/>
        </p:nvSpPr>
        <p:spPr>
          <a:xfrm>
            <a:off x="6011863" y="3284538"/>
            <a:ext cx="215900" cy="5762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 flipV="1">
            <a:off x="6659563" y="1484313"/>
            <a:ext cx="63500" cy="730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26" name="Oval 25"/>
          <p:cNvSpPr/>
          <p:nvPr/>
        </p:nvSpPr>
        <p:spPr>
          <a:xfrm>
            <a:off x="7164388" y="2997200"/>
            <a:ext cx="71437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9388" y="1989138"/>
            <a:ext cx="4068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800" dirty="0">
                <a:solidFill>
                  <a:srgbClr val="006600"/>
                </a:solidFill>
                <a:latin typeface="+mn-lt"/>
                <a:cs typeface="+mn-cs"/>
              </a:rPr>
              <a:t>Fibrotic encapsulation</a:t>
            </a:r>
            <a:endParaRPr lang="ar-EG" sz="2800" dirty="0"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79388" y="2492375"/>
            <a:ext cx="421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800" dirty="0">
                <a:solidFill>
                  <a:srgbClr val="006600"/>
                </a:solidFill>
                <a:latin typeface="+mn-lt"/>
                <a:cs typeface="+mn-cs"/>
              </a:rPr>
              <a:t>Migration to ectopic sites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79388" y="3573463"/>
            <a:ext cx="3240087" cy="5842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3200" b="1" dirty="0"/>
              <a:t>Clinical Picture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79388" y="4076700"/>
            <a:ext cx="273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0099"/>
                </a:solidFill>
              </a:rPr>
              <a:t>Chest pain.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79388" y="4581525"/>
            <a:ext cx="28082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0099"/>
                </a:solidFill>
              </a:rPr>
              <a:t>Chronic cough.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79388" y="5084763"/>
            <a:ext cx="3960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0099"/>
                </a:solidFill>
              </a:rPr>
              <a:t>Brownish sputum may contain eggs.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79388" y="6021388"/>
            <a:ext cx="287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0099"/>
                </a:solidFill>
              </a:rPr>
              <a:t>Pleural effusion.</a:t>
            </a: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V="1">
            <a:off x="5148263" y="48688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V="1">
            <a:off x="5148263" y="41497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" name="Oval 22"/>
          <p:cNvSpPr>
            <a:spLocks noChangeArrowheads="1"/>
          </p:cNvSpPr>
          <p:nvPr/>
        </p:nvSpPr>
        <p:spPr bwMode="auto">
          <a:xfrm>
            <a:off x="6084888" y="3141663"/>
            <a:ext cx="71437" cy="71437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" name="Oval 22"/>
          <p:cNvSpPr>
            <a:spLocks noChangeArrowheads="1"/>
          </p:cNvSpPr>
          <p:nvPr/>
        </p:nvSpPr>
        <p:spPr bwMode="auto">
          <a:xfrm>
            <a:off x="6227763" y="3284538"/>
            <a:ext cx="71437" cy="71437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" name="Oval 22"/>
          <p:cNvSpPr>
            <a:spLocks noChangeArrowheads="1"/>
          </p:cNvSpPr>
          <p:nvPr/>
        </p:nvSpPr>
        <p:spPr bwMode="auto">
          <a:xfrm>
            <a:off x="5940425" y="3284538"/>
            <a:ext cx="71438" cy="71437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0" name="Oval 22"/>
          <p:cNvSpPr>
            <a:spLocks noChangeArrowheads="1"/>
          </p:cNvSpPr>
          <p:nvPr/>
        </p:nvSpPr>
        <p:spPr bwMode="auto">
          <a:xfrm>
            <a:off x="5867400" y="3429000"/>
            <a:ext cx="71438" cy="71438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6300788" y="3716338"/>
            <a:ext cx="71437" cy="71437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6084888" y="3860800"/>
            <a:ext cx="71437" cy="71438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" name="Oval 22"/>
          <p:cNvSpPr>
            <a:spLocks noChangeArrowheads="1"/>
          </p:cNvSpPr>
          <p:nvPr/>
        </p:nvSpPr>
        <p:spPr bwMode="auto">
          <a:xfrm>
            <a:off x="6300788" y="3429000"/>
            <a:ext cx="71437" cy="71438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auto">
          <a:xfrm>
            <a:off x="6227763" y="3860800"/>
            <a:ext cx="71437" cy="71438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5795963" y="3860800"/>
            <a:ext cx="71437" cy="71438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5795963" y="3644900"/>
            <a:ext cx="71437" cy="71438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6300788" y="3573463"/>
            <a:ext cx="71437" cy="71437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5940425" y="3860800"/>
            <a:ext cx="71438" cy="71438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0" name="Oval 22"/>
          <p:cNvSpPr>
            <a:spLocks noChangeArrowheads="1"/>
          </p:cNvSpPr>
          <p:nvPr/>
        </p:nvSpPr>
        <p:spPr bwMode="auto">
          <a:xfrm>
            <a:off x="5867400" y="3573463"/>
            <a:ext cx="71438" cy="71437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7235825" y="5013325"/>
            <a:ext cx="73025" cy="714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52" name="Freeform 51"/>
          <p:cNvSpPr/>
          <p:nvPr/>
        </p:nvSpPr>
        <p:spPr>
          <a:xfrm>
            <a:off x="6232525" y="3092450"/>
            <a:ext cx="104775" cy="300038"/>
          </a:xfrm>
          <a:custGeom>
            <a:avLst/>
            <a:gdLst>
              <a:gd name="connsiteX0" fmla="*/ 0 w 104274"/>
              <a:gd name="connsiteY0" fmla="*/ 0 h 300789"/>
              <a:gd name="connsiteX1" fmla="*/ 96253 w 104274"/>
              <a:gd name="connsiteY1" fmla="*/ 240631 h 300789"/>
              <a:gd name="connsiteX2" fmla="*/ 48126 w 104274"/>
              <a:gd name="connsiteY2" fmla="*/ 300789 h 300789"/>
              <a:gd name="connsiteX3" fmla="*/ 48126 w 104274"/>
              <a:gd name="connsiteY3" fmla="*/ 300789 h 30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74" h="300789">
                <a:moveTo>
                  <a:pt x="0" y="0"/>
                </a:moveTo>
                <a:cubicBezTo>
                  <a:pt x="44116" y="95250"/>
                  <a:pt x="88232" y="190500"/>
                  <a:pt x="96253" y="240631"/>
                </a:cubicBezTo>
                <a:cubicBezTo>
                  <a:pt x="104274" y="290762"/>
                  <a:pt x="48126" y="300789"/>
                  <a:pt x="48126" y="300789"/>
                </a:cubicBezTo>
                <a:lnTo>
                  <a:pt x="48126" y="300789"/>
                </a:ln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3" name="Freeform 52"/>
          <p:cNvSpPr/>
          <p:nvPr/>
        </p:nvSpPr>
        <p:spPr>
          <a:xfrm>
            <a:off x="5830888" y="3248025"/>
            <a:ext cx="196850" cy="328613"/>
          </a:xfrm>
          <a:custGeom>
            <a:avLst/>
            <a:gdLst>
              <a:gd name="connsiteX0" fmla="*/ 196516 w 196516"/>
              <a:gd name="connsiteY0" fmla="*/ 0 h 328863"/>
              <a:gd name="connsiteX1" fmla="*/ 148390 w 196516"/>
              <a:gd name="connsiteY1" fmla="*/ 192506 h 328863"/>
              <a:gd name="connsiteX2" fmla="*/ 40106 w 196516"/>
              <a:gd name="connsiteY2" fmla="*/ 156411 h 328863"/>
              <a:gd name="connsiteX3" fmla="*/ 4011 w 196516"/>
              <a:gd name="connsiteY3" fmla="*/ 312821 h 328863"/>
              <a:gd name="connsiteX4" fmla="*/ 16042 w 196516"/>
              <a:gd name="connsiteY4" fmla="*/ 252663 h 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6" h="328863">
                <a:moveTo>
                  <a:pt x="196516" y="0"/>
                </a:moveTo>
                <a:cubicBezTo>
                  <a:pt x="185487" y="83219"/>
                  <a:pt x="174458" y="166438"/>
                  <a:pt x="148390" y="192506"/>
                </a:cubicBezTo>
                <a:cubicBezTo>
                  <a:pt x="122322" y="218575"/>
                  <a:pt x="64169" y="136359"/>
                  <a:pt x="40106" y="156411"/>
                </a:cubicBezTo>
                <a:cubicBezTo>
                  <a:pt x="16043" y="176463"/>
                  <a:pt x="8022" y="296779"/>
                  <a:pt x="4011" y="312821"/>
                </a:cubicBezTo>
                <a:cubicBezTo>
                  <a:pt x="0" y="328863"/>
                  <a:pt x="8021" y="290763"/>
                  <a:pt x="16042" y="252663"/>
                </a:cubicBez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4" name="Freeform 53"/>
          <p:cNvSpPr/>
          <p:nvPr/>
        </p:nvSpPr>
        <p:spPr>
          <a:xfrm>
            <a:off x="6167438" y="3517900"/>
            <a:ext cx="238125" cy="454025"/>
          </a:xfrm>
          <a:custGeom>
            <a:avLst/>
            <a:gdLst>
              <a:gd name="connsiteX0" fmla="*/ 124326 w 236620"/>
              <a:gd name="connsiteY0" fmla="*/ 8021 h 455194"/>
              <a:gd name="connsiteX1" fmla="*/ 196515 w 236620"/>
              <a:gd name="connsiteY1" fmla="*/ 20052 h 455194"/>
              <a:gd name="connsiteX2" fmla="*/ 220578 w 236620"/>
              <a:gd name="connsiteY2" fmla="*/ 128336 h 455194"/>
              <a:gd name="connsiteX3" fmla="*/ 220578 w 236620"/>
              <a:gd name="connsiteY3" fmla="*/ 176463 h 455194"/>
              <a:gd name="connsiteX4" fmla="*/ 124326 w 236620"/>
              <a:gd name="connsiteY4" fmla="*/ 176463 h 455194"/>
              <a:gd name="connsiteX5" fmla="*/ 112294 w 236620"/>
              <a:gd name="connsiteY5" fmla="*/ 212557 h 455194"/>
              <a:gd name="connsiteX6" fmla="*/ 40105 w 236620"/>
              <a:gd name="connsiteY6" fmla="*/ 405063 h 455194"/>
              <a:gd name="connsiteX7" fmla="*/ 4010 w 236620"/>
              <a:gd name="connsiteY7" fmla="*/ 453189 h 455194"/>
              <a:gd name="connsiteX8" fmla="*/ 16042 w 236620"/>
              <a:gd name="connsiteY8" fmla="*/ 393031 h 45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620" h="455194">
                <a:moveTo>
                  <a:pt x="124326" y="8021"/>
                </a:moveTo>
                <a:cubicBezTo>
                  <a:pt x="152399" y="4010"/>
                  <a:pt x="180473" y="0"/>
                  <a:pt x="196515" y="20052"/>
                </a:cubicBezTo>
                <a:cubicBezTo>
                  <a:pt x="212557" y="40104"/>
                  <a:pt x="216568" y="102268"/>
                  <a:pt x="220578" y="128336"/>
                </a:cubicBezTo>
                <a:cubicBezTo>
                  <a:pt x="224588" y="154404"/>
                  <a:pt x="236620" y="168442"/>
                  <a:pt x="220578" y="176463"/>
                </a:cubicBezTo>
                <a:cubicBezTo>
                  <a:pt x="204536" y="184484"/>
                  <a:pt x="142373" y="170447"/>
                  <a:pt x="124326" y="176463"/>
                </a:cubicBezTo>
                <a:cubicBezTo>
                  <a:pt x="106279" y="182479"/>
                  <a:pt x="126331" y="174457"/>
                  <a:pt x="112294" y="212557"/>
                </a:cubicBezTo>
                <a:cubicBezTo>
                  <a:pt x="98257" y="250657"/>
                  <a:pt x="58152" y="364958"/>
                  <a:pt x="40105" y="405063"/>
                </a:cubicBezTo>
                <a:cubicBezTo>
                  <a:pt x="22058" y="445168"/>
                  <a:pt x="8021" y="455194"/>
                  <a:pt x="4010" y="453189"/>
                </a:cubicBezTo>
                <a:cubicBezTo>
                  <a:pt x="0" y="451184"/>
                  <a:pt x="8021" y="422107"/>
                  <a:pt x="16042" y="393031"/>
                </a:cubicBez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5" name="Freeform 54"/>
          <p:cNvSpPr/>
          <p:nvPr/>
        </p:nvSpPr>
        <p:spPr>
          <a:xfrm>
            <a:off x="5875338" y="3148013"/>
            <a:ext cx="357187" cy="214312"/>
          </a:xfrm>
          <a:custGeom>
            <a:avLst/>
            <a:gdLst>
              <a:gd name="connsiteX0" fmla="*/ 356936 w 356936"/>
              <a:gd name="connsiteY0" fmla="*/ 100263 h 214563"/>
              <a:gd name="connsiteX1" fmla="*/ 284746 w 356936"/>
              <a:gd name="connsiteY1" fmla="*/ 88232 h 214563"/>
              <a:gd name="connsiteX2" fmla="*/ 200525 w 356936"/>
              <a:gd name="connsiteY2" fmla="*/ 88232 h 214563"/>
              <a:gd name="connsiteX3" fmla="*/ 140367 w 356936"/>
              <a:gd name="connsiteY3" fmla="*/ 16042 h 214563"/>
              <a:gd name="connsiteX4" fmla="*/ 20052 w 356936"/>
              <a:gd name="connsiteY4" fmla="*/ 184484 h 214563"/>
              <a:gd name="connsiteX5" fmla="*/ 20052 w 356936"/>
              <a:gd name="connsiteY5" fmla="*/ 196516 h 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936" h="214563">
                <a:moveTo>
                  <a:pt x="356936" y="100263"/>
                </a:moveTo>
                <a:cubicBezTo>
                  <a:pt x="333875" y="95250"/>
                  <a:pt x="310814" y="90237"/>
                  <a:pt x="284746" y="88232"/>
                </a:cubicBezTo>
                <a:cubicBezTo>
                  <a:pt x="258678" y="86227"/>
                  <a:pt x="224588" y="100264"/>
                  <a:pt x="200525" y="88232"/>
                </a:cubicBezTo>
                <a:cubicBezTo>
                  <a:pt x="176462" y="76200"/>
                  <a:pt x="170446" y="0"/>
                  <a:pt x="140367" y="16042"/>
                </a:cubicBezTo>
                <a:cubicBezTo>
                  <a:pt x="110288" y="32084"/>
                  <a:pt x="40104" y="154405"/>
                  <a:pt x="20052" y="184484"/>
                </a:cubicBezTo>
                <a:cubicBezTo>
                  <a:pt x="0" y="214563"/>
                  <a:pt x="10026" y="205539"/>
                  <a:pt x="20052" y="196516"/>
                </a:cubicBez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7" name="Freeform 56"/>
          <p:cNvSpPr/>
          <p:nvPr/>
        </p:nvSpPr>
        <p:spPr>
          <a:xfrm>
            <a:off x="5854700" y="3525838"/>
            <a:ext cx="196850" cy="420687"/>
          </a:xfrm>
          <a:custGeom>
            <a:avLst/>
            <a:gdLst>
              <a:gd name="connsiteX0" fmla="*/ 88231 w 196515"/>
              <a:gd name="connsiteY0" fmla="*/ 0 h 421105"/>
              <a:gd name="connsiteX1" fmla="*/ 88231 w 196515"/>
              <a:gd name="connsiteY1" fmla="*/ 108284 h 421105"/>
              <a:gd name="connsiteX2" fmla="*/ 28073 w 196515"/>
              <a:gd name="connsiteY2" fmla="*/ 204536 h 421105"/>
              <a:gd name="connsiteX3" fmla="*/ 16042 w 196515"/>
              <a:gd name="connsiteY3" fmla="*/ 264694 h 421105"/>
              <a:gd name="connsiteX4" fmla="*/ 124326 w 196515"/>
              <a:gd name="connsiteY4" fmla="*/ 300789 h 421105"/>
              <a:gd name="connsiteX5" fmla="*/ 184484 w 196515"/>
              <a:gd name="connsiteY5" fmla="*/ 312821 h 421105"/>
              <a:gd name="connsiteX6" fmla="*/ 196515 w 196515"/>
              <a:gd name="connsiteY6" fmla="*/ 421105 h 421105"/>
              <a:gd name="connsiteX7" fmla="*/ 196515 w 196515"/>
              <a:gd name="connsiteY7" fmla="*/ 421105 h 4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515" h="421105">
                <a:moveTo>
                  <a:pt x="88231" y="0"/>
                </a:moveTo>
                <a:cubicBezTo>
                  <a:pt x="93244" y="37097"/>
                  <a:pt x="98257" y="74195"/>
                  <a:pt x="88231" y="108284"/>
                </a:cubicBezTo>
                <a:cubicBezTo>
                  <a:pt x="78205" y="142373"/>
                  <a:pt x="40104" y="178468"/>
                  <a:pt x="28073" y="204536"/>
                </a:cubicBezTo>
                <a:cubicBezTo>
                  <a:pt x="16042" y="230604"/>
                  <a:pt x="0" y="248652"/>
                  <a:pt x="16042" y="264694"/>
                </a:cubicBezTo>
                <a:cubicBezTo>
                  <a:pt x="32084" y="280736"/>
                  <a:pt x="96252" y="292768"/>
                  <a:pt x="124326" y="300789"/>
                </a:cubicBezTo>
                <a:cubicBezTo>
                  <a:pt x="152400" y="308810"/>
                  <a:pt x="172453" y="292768"/>
                  <a:pt x="184484" y="312821"/>
                </a:cubicBezTo>
                <a:cubicBezTo>
                  <a:pt x="196515" y="332874"/>
                  <a:pt x="196515" y="421105"/>
                  <a:pt x="196515" y="421105"/>
                </a:cubicBezTo>
                <a:lnTo>
                  <a:pt x="196515" y="421105"/>
                </a:ln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9" name="Oval 33"/>
          <p:cNvSpPr>
            <a:spLocks noChangeArrowheads="1"/>
          </p:cNvSpPr>
          <p:nvPr/>
        </p:nvSpPr>
        <p:spPr bwMode="auto">
          <a:xfrm>
            <a:off x="5940425" y="5516563"/>
            <a:ext cx="73025" cy="714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60" name="Oval 34"/>
          <p:cNvSpPr>
            <a:spLocks noChangeArrowheads="1"/>
          </p:cNvSpPr>
          <p:nvPr/>
        </p:nvSpPr>
        <p:spPr bwMode="auto">
          <a:xfrm>
            <a:off x="5940425" y="5516563"/>
            <a:ext cx="73025" cy="714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795963" y="2781300"/>
            <a:ext cx="86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A50021"/>
                </a:solidFill>
              </a:rPr>
              <a:t>adult</a:t>
            </a:r>
            <a:endParaRPr lang="ar-EG" sz="2400">
              <a:solidFill>
                <a:srgbClr val="A50021"/>
              </a:solidFill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635375" y="3213100"/>
            <a:ext cx="1944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A50021"/>
                </a:solidFill>
              </a:rPr>
              <a:t>Ectopic site</a:t>
            </a:r>
            <a:endParaRPr lang="ar-EG" sz="2400">
              <a:solidFill>
                <a:srgbClr val="A50021"/>
              </a:solidFill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956550" y="4005263"/>
            <a:ext cx="1187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A50021"/>
                </a:solidFill>
              </a:rPr>
              <a:t>Ectopic site</a:t>
            </a:r>
            <a:endParaRPr lang="ar-EG" sz="24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85 -0.00023 0.01788 -0.00023 0.02378 0 C 0.02969 0.00024 0.03194 0.0007 0.03559 0.00186 C 0.03923 0.00301 0.04288 0.00463 0.04618 0.00695 C 0.04948 0.00926 0.05295 0.01019 0.05538 0.01575 C 0.05781 0.0213 0.05937 0.0301 0.06059 0.04028 C 0.0618 0.05047 0.06285 0.06505 0.06319 0.07709 C 0.06354 0.08913 0.06354 0.09653 0.06319 0.11227 C 0.06285 0.12801 0.06111 0.16204 0.06059 0.172 " pathEditMode="relative" ptsTypes="aaaaaaa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2.22222E-6 C -0.00157 0.01968 -0.00313 0.03959 -0.004 0.05625 C -0.00487 0.07292 -0.00539 0.08773 -0.00539 0.1 C -0.00539 0.11227 -0.00487 0.11667 -0.004 0.12986 C -0.00313 0.14306 -0.00139 0.16644 -8.05556E-6 0.17894 C 0.00138 0.19144 0.00312 0.19769 0.00399 0.20533 C 0.00486 0.21296 0.00451 0.21875 0.0052 0.22454 C 0.0059 0.23033 0.00694 0.23009 0.00781 0.24028 C 0.00868 0.25046 0.01006 0.27824 0.01041 0.28588 " pathEditMode="relative" ptsTypes="aaaaaaa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0.00995 -0.02882 0.02014 -0.04201 0.02106 C -0.05521 0.02199 -0.07118 0.00972 -0.07899 0.00532 C -0.0868 0.00092 -0.08593 -0.00255 -0.08941 -0.00509 C -0.09288 -0.00764 -0.09652 -0.00926 -0.1 -0.01042 C -0.10347 -0.01158 -0.10712 -0.01204 -0.11059 -0.01227 C -0.11406 -0.0125 -0.11753 -0.01366 -0.121 -0.01227 C -0.12448 -0.01088 -0.12916 -0.00648 -0.13159 -0.00347 C -0.13402 -0.00047 -0.13455 0.00069 -0.13559 0.00532 C -0.13663 0.00995 -0.13698 0.01967 -0.13819 0.02453 C -0.13941 0.0294 -0.14253 0.03333 -0.1434 0.03518 " pathEditMode="relative" ptsTypes="aaaaaaaaaaA"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69 0.01412 -0.00921 0.02824 -0.0158 0.04213 C -0.0224 0.05602 -0.025 0.07014 -0.03941 0.08403 C -0.05382 0.09791 -0.07865 0.12083 -0.10226 0.12616 C -0.12587 0.13148 -0.16789 0.12592 -0.18108 0.11551 C -0.19428 0.10509 -0.18108 0.0912 -0.18108 0.06319 C -0.18108 0.03518 -0.17709 -0.02963 -0.18108 -0.05232 C -0.18507 -0.075 -0.19549 -0.05764 -0.20469 -0.07338 C -0.21389 -0.08912 -0.23629 -0.11736 -0.23629 -0.14699 C -0.23629 -0.17662 -0.22709 -0.21505 -0.20469 -0.25185 C -0.1823 -0.28866 -0.11928 -0.34815 -0.10226 -0.36736 " pathEditMode="relative" ptsTypes="aaaaaaaaaaA">
                                      <p:cBhvr>
                                        <p:cTn id="1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39 0.0331 -0.0026 0.06643 0 0.08403 C 0.00261 0.10162 -0.00121 0.09977 0.0158 0.10509 C 0.03282 0.11041 0.07622 0.1243 0.10243 0.11551 C 0.12865 0.10671 0.15226 0.07176 0.17327 0.05254 C 0.19427 0.03333 0.21788 0.02801 0.2283 0 C 0.23872 -0.02801 0.23629 -0.08935 0.23629 -0.11551 C 0.23629 -0.14167 0.23611 -0.14514 0.2283 -0.15741 C 0.22049 -0.16968 0.19549 -0.18357 0.18889 -0.18889 " pathEditMode="relative" ptsTypes="aaaaaaaaA">
                                      <p:cBhvr>
                                        <p:cTn id="20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0"/>
                            </p:stCondLst>
                            <p:childTnLst>
                              <p:par>
                                <p:cTn id="20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/>
      <p:bldP spid="16" grpId="0"/>
      <p:bldP spid="18" grpId="0"/>
      <p:bldP spid="20" grpId="0" animBg="1"/>
      <p:bldP spid="21" grpId="0"/>
      <p:bldP spid="22" grpId="0" animBg="1"/>
      <p:bldP spid="23" grpId="0" animBg="1"/>
      <p:bldP spid="23" grpId="1" animBg="1"/>
      <p:bldP spid="23" grpId="2" animBg="1"/>
      <p:bldP spid="26" grpId="0" animBg="1"/>
      <p:bldP spid="26" grpId="1" animBg="1"/>
      <p:bldP spid="26" grpId="2" animBg="1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41" grpId="0" animBg="1"/>
      <p:bldP spid="41" grpId="1" animBg="1"/>
      <p:bldP spid="59" grpId="0" animBg="1"/>
      <p:bldP spid="59" grpId="1" animBg="1"/>
      <p:bldP spid="60" grpId="0" animBg="1"/>
      <p:bldP spid="60" grpId="1" animBg="1"/>
      <p:bldP spid="61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0825" y="115888"/>
            <a:ext cx="8642350" cy="57626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Pathology &amp; Clinical Picture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6409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/>
              <a:t>  ♠ Pathological findings depend on load of flukes &amp; chronicity of infection</a:t>
            </a:r>
            <a:endParaRPr lang="ar-S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6409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/>
              <a:t>  ♠ Light infections are asymptomatic.</a:t>
            </a:r>
            <a:endParaRPr lang="ar-S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8924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/>
              <a:t>  ♠ In symptomatic infection,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phase </a:t>
            </a:r>
            <a:r>
              <a:rPr lang="en-US" sz="2000" dirty="0" smtClean="0"/>
              <a:t>is cc by diarrhea, abdominal pain &amp;    </a:t>
            </a:r>
          </a:p>
          <a:p>
            <a:pPr algn="l"/>
            <a:r>
              <a:rPr lang="en-US" sz="2000" dirty="0" smtClean="0"/>
              <a:t>    urtecaria which correspond to invasion of intestine &amp; subsequent migration of    </a:t>
            </a:r>
          </a:p>
          <a:p>
            <a:pPr algn="l"/>
            <a:r>
              <a:rPr lang="en-US" sz="2000" dirty="0" smtClean="0"/>
              <a:t>     larvae to the lung</a:t>
            </a:r>
            <a:endParaRPr lang="ar-S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780928"/>
            <a:ext cx="86409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/>
              <a:t>  </a:t>
            </a:r>
            <a:endParaRPr lang="ar-S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636912"/>
            <a:ext cx="86409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/>
              <a:t>  ♠ These symptoms last for several wks</a:t>
            </a:r>
            <a:endParaRPr lang="ar-S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996952"/>
            <a:ext cx="86409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/>
              <a:t>  ♠  Followed by fever, cough, night sweat, dyspnea &amp; chest pain .</a:t>
            </a:r>
            <a:endParaRPr lang="ar-S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356992"/>
            <a:ext cx="8892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/>
              <a:t>  ♠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phase </a:t>
            </a:r>
            <a:r>
              <a:rPr lang="en-US" sz="2000" dirty="0" smtClean="0"/>
              <a:t>infection may be pulmonary or extra pulmonary</a:t>
            </a:r>
            <a:endParaRPr lang="ar-S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733256"/>
            <a:ext cx="864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  </a:t>
            </a:r>
            <a:endParaRPr lang="ar-SA" dirty="0"/>
          </a:p>
        </p:txBody>
      </p:sp>
      <p:sp>
        <p:nvSpPr>
          <p:cNvPr id="12" name="Oval 11"/>
          <p:cNvSpPr/>
          <p:nvPr/>
        </p:nvSpPr>
        <p:spPr bwMode="auto">
          <a:xfrm>
            <a:off x="5508104" y="3861048"/>
            <a:ext cx="3384550" cy="6477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Phase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51520" y="3933056"/>
            <a:ext cx="4608512" cy="46166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Pulmonary paragonimiasis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4581128"/>
            <a:ext cx="864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  </a:t>
            </a:r>
            <a:endParaRPr lang="ar-SA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4437112"/>
            <a:ext cx="864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  ♠ The most common form</a:t>
            </a:r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4797152"/>
            <a:ext cx="864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  ♠ Lungs show congestion with reddish brown nodules</a:t>
            </a:r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5157192"/>
            <a:ext cx="88924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  ♠  Nodules composed of cysts containing adult worms usually in pairs &amp; brownish,  </a:t>
            </a:r>
          </a:p>
          <a:p>
            <a:pPr algn="l"/>
            <a:r>
              <a:rPr lang="en-US" dirty="0" smtClean="0"/>
              <a:t>      necrotic gelatinous exudates containing ova &amp; Charcot Leyden crystals.</a:t>
            </a:r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5805264"/>
            <a:ext cx="864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  </a:t>
            </a:r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5733256"/>
            <a:ext cx="8640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  ♠ Cyst wall is thick and contains granulation tissue with plasma cells, lymphoid  </a:t>
            </a:r>
          </a:p>
          <a:p>
            <a:pPr algn="l"/>
            <a:r>
              <a:rPr lang="en-US" dirty="0" smtClean="0"/>
              <a:t>     cells, eosinophils &amp; fibroblasts</a:t>
            </a:r>
            <a:endParaRPr lang="ar-SA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6309320"/>
            <a:ext cx="864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  ♠ Bronchial mucosa is congested &amp;oedematous.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9" grpId="0"/>
      <p:bldP spid="12" grpId="0" animBg="1"/>
      <p:bldP spid="13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0825" y="115888"/>
            <a:ext cx="8642350" cy="57626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rtl="0">
              <a:spcBef>
                <a:spcPct val="20000"/>
              </a:spcBef>
              <a:defRPr/>
            </a:pPr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&amp; Clinical Picture</a:t>
            </a:r>
            <a:endParaRPr lang="en-US" sz="2800" b="1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  ♠ </a:t>
            </a:r>
            <a:r>
              <a:rPr lang="en-US" sz="2400" u="sng" dirty="0" smtClean="0"/>
              <a:t>Presented clinically by</a:t>
            </a:r>
            <a:endParaRPr lang="ar-SA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86409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  ♠ Low grade fever.</a:t>
            </a:r>
            <a:endParaRPr lang="ar-S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060848"/>
            <a:ext cx="8892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  ♠ Cough with chocolate </a:t>
            </a:r>
            <a:r>
              <a:rPr lang="en-US" sz="2400" dirty="0" err="1" smtClean="0"/>
              <a:t>coloured</a:t>
            </a:r>
            <a:r>
              <a:rPr lang="en-US" sz="2400" dirty="0" smtClean="0"/>
              <a:t> sputum beaded with eggs</a:t>
            </a:r>
            <a:endParaRPr lang="ar-S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996952"/>
            <a:ext cx="86409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  </a:t>
            </a: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420888"/>
            <a:ext cx="86409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  ♠ Night sweat, severe chest pain, </a:t>
            </a:r>
            <a:r>
              <a:rPr lang="en-US" sz="2400" dirty="0" err="1" smtClean="0"/>
              <a:t>dyspnoea</a:t>
            </a:r>
            <a:r>
              <a:rPr lang="en-US" sz="2400" dirty="0" smtClean="0"/>
              <a:t> </a:t>
            </a:r>
            <a:endParaRPr lang="ar-S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852936"/>
            <a:ext cx="86409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  ♠ Recurrent attacks of bronchial pneumonia &amp; </a:t>
            </a:r>
            <a:r>
              <a:rPr lang="en-US" sz="2400" dirty="0" err="1" smtClean="0"/>
              <a:t>haemoptysis</a:t>
            </a:r>
            <a:r>
              <a:rPr lang="en-US" sz="2400" dirty="0" smtClean="0"/>
              <a:t>.</a:t>
            </a:r>
            <a:endParaRPr lang="ar-S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284984"/>
            <a:ext cx="88924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  ♠ </a:t>
            </a:r>
            <a:r>
              <a:rPr lang="en-US" sz="2400" dirty="0" smtClean="0">
                <a:solidFill>
                  <a:srgbClr val="C00000"/>
                </a:solidFill>
              </a:rPr>
              <a:t>N.B.</a:t>
            </a:r>
          </a:p>
          <a:p>
            <a:pPr algn="l"/>
            <a:r>
              <a:rPr lang="en-US" sz="2400" dirty="0" smtClean="0"/>
              <a:t>     The condition mimics pulmonary TB </a:t>
            </a:r>
            <a:endParaRPr lang="ar-S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4725144"/>
            <a:ext cx="88924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  ♠  Migrating metacercariae may remain in peritoneal cavity or lodge in other organs  </a:t>
            </a:r>
          </a:p>
          <a:p>
            <a:pPr algn="l" rtl="0"/>
            <a:r>
              <a:rPr lang="en-US" sz="2400" dirty="0" smtClean="0"/>
              <a:t>     e.g. liver, spleen, kidney, eye, brain,….</a:t>
            </a:r>
            <a:endParaRPr lang="ar-SA" sz="2400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23528" y="836712"/>
            <a:ext cx="7416824" cy="52322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Pulmonary paragonimiasis (cont.):-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51520" y="4221088"/>
            <a:ext cx="7848872" cy="52322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Extra-Pulmonary paragonimiasis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9" grpId="0"/>
      <p:bldP spid="15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647700"/>
          </a:xfr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600" dirty="0" smtClean="0"/>
              <a:t>Diagnosis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492375"/>
            <a:ext cx="8713788" cy="1008063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Tx/>
              <a:buNone/>
            </a:pPr>
            <a:r>
              <a:rPr lang="en-US" sz="2800" smtClean="0">
                <a:solidFill>
                  <a:srgbClr val="CC0000"/>
                </a:solidFill>
              </a:rPr>
              <a:t>II- </a:t>
            </a:r>
            <a:r>
              <a:rPr lang="en-US" sz="2800" u="sng" smtClean="0">
                <a:solidFill>
                  <a:srgbClr val="CC0000"/>
                </a:solidFill>
              </a:rPr>
              <a:t>Laboratory</a:t>
            </a:r>
            <a:r>
              <a:rPr lang="en-US" sz="2800" smtClean="0">
                <a:solidFill>
                  <a:srgbClr val="CC0000"/>
                </a:solidFill>
              </a:rPr>
              <a:t>:</a:t>
            </a:r>
          </a:p>
          <a:p>
            <a:pPr algn="l" rtl="0" eaLnBrk="1" hangingPunct="1">
              <a:buFontTx/>
              <a:buNone/>
            </a:pPr>
            <a:r>
              <a:rPr lang="en-US" sz="2800" smtClean="0">
                <a:solidFill>
                  <a:srgbClr val="006600"/>
                </a:solidFill>
              </a:rPr>
              <a:t>1- Detection of eggs in sputum or faeces .</a:t>
            </a:r>
            <a:endParaRPr lang="en-US" sz="1000" smtClean="0">
              <a:solidFill>
                <a:srgbClr val="006600"/>
              </a:solidFill>
            </a:endParaRPr>
          </a:p>
          <a:p>
            <a:pPr algn="l" rtl="0" eaLnBrk="1" hangingPunct="1">
              <a:buFontTx/>
              <a:buNone/>
            </a:pPr>
            <a:endParaRPr lang="en-US" sz="1000" smtClean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981075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CC0000"/>
                </a:solidFill>
              </a:rPr>
              <a:t>I-  </a:t>
            </a:r>
            <a:r>
              <a:rPr lang="en-US" sz="2800" u="sng">
                <a:solidFill>
                  <a:srgbClr val="CC0000"/>
                </a:solidFill>
              </a:rPr>
              <a:t>Clinically</a:t>
            </a:r>
            <a:r>
              <a:rPr lang="en-US" sz="2800">
                <a:solidFill>
                  <a:srgbClr val="CC3300"/>
                </a:solidFill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1412875"/>
            <a:ext cx="84248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6600"/>
                </a:solidFill>
              </a:rPr>
              <a:t>Chest pain, productive cough and diet history in endemic areas.</a:t>
            </a: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250825" y="5516563"/>
            <a:ext cx="8893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C00000"/>
                </a:solidFill>
              </a:rPr>
              <a:t>III- </a:t>
            </a:r>
            <a:r>
              <a:rPr lang="en-US" sz="2800" u="sng">
                <a:solidFill>
                  <a:srgbClr val="C00000"/>
                </a:solidFill>
              </a:rPr>
              <a:t>Plain X-ray of chest and computerized tomography.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3429000"/>
            <a:ext cx="87137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dirty="0">
                <a:solidFill>
                  <a:srgbClr val="006600"/>
                </a:solidFill>
              </a:rPr>
              <a:t>2- Immunodiagnostic tests: detect early and chronic 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</a:p>
          <a:p>
            <a:pPr algn="l" rtl="0"/>
            <a:r>
              <a:rPr lang="en-US" sz="2800" dirty="0" smtClean="0">
                <a:solidFill>
                  <a:srgbClr val="006600"/>
                </a:solidFill>
              </a:rPr>
              <a:t>    infection </a:t>
            </a:r>
            <a:r>
              <a:rPr lang="en-US" sz="2800" dirty="0">
                <a:solidFill>
                  <a:srgbClr val="006600"/>
                </a:solidFill>
              </a:rPr>
              <a:t>(ELISA and CFT 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4292600"/>
            <a:ext cx="82819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dirty="0">
                <a:solidFill>
                  <a:srgbClr val="006600"/>
                </a:solidFill>
              </a:rPr>
              <a:t>3- Blood film examination to determine %age of 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</a:p>
          <a:p>
            <a:pPr algn="l" rtl="0"/>
            <a:r>
              <a:rPr lang="en-US" sz="2800" dirty="0" smtClean="0">
                <a:solidFill>
                  <a:srgbClr val="006600"/>
                </a:solidFill>
              </a:rPr>
              <a:t>    </a:t>
            </a:r>
            <a:r>
              <a:rPr lang="en-US" sz="2800" dirty="0" err="1" smtClean="0">
                <a:solidFill>
                  <a:srgbClr val="006600"/>
                </a:solidFill>
              </a:rPr>
              <a:t>eosinophila</a:t>
            </a:r>
            <a:endParaRPr lang="ar-EG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6" grpId="0"/>
      <p:bldP spid="7" grpId="0"/>
      <p:bldP spid="512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1208</Words>
  <Application>Microsoft Office PowerPoint</Application>
  <PresentationFormat>On-screen Show (4:3)</PresentationFormat>
  <Paragraphs>253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Life Cycle of Paragonimus</vt:lpstr>
      <vt:lpstr>Slide 5</vt:lpstr>
      <vt:lpstr>Development of Paragonimus inside the body of infected human</vt:lpstr>
      <vt:lpstr>Slide 7</vt:lpstr>
      <vt:lpstr>Slide 8</vt:lpstr>
      <vt:lpstr>Diagnosis </vt:lpstr>
      <vt:lpstr>2- Immunodiagnostic Tests</vt:lpstr>
      <vt:lpstr>Slide 11</vt:lpstr>
      <vt:lpstr>Slide 12</vt:lpstr>
      <vt:lpstr>Computerized tomography</vt:lpstr>
      <vt:lpstr>Epidemiology and Control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RAAFAT</dc:creator>
  <cp:lastModifiedBy>RAAFAT</cp:lastModifiedBy>
  <cp:revision>13</cp:revision>
  <dcterms:created xsi:type="dcterms:W3CDTF">2013-03-23T12:17:49Z</dcterms:created>
  <dcterms:modified xsi:type="dcterms:W3CDTF">2015-04-10T23:06:40Z</dcterms:modified>
</cp:coreProperties>
</file>